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07" r:id="rId40"/>
    <p:sldId id="308" r:id="rId41"/>
    <p:sldId id="309" r:id="rId42"/>
    <p:sldId id="310" r:id="rId43"/>
    <p:sldId id="311" r:id="rId4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46"/>
  </p:normalViewPr>
  <p:slideViewPr>
    <p:cSldViewPr>
      <p:cViewPr varScale="1">
        <p:scale>
          <a:sx n="92" d="100"/>
          <a:sy n="92" d="100"/>
        </p:scale>
        <p:origin x="16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2344" y="29032"/>
            <a:ext cx="6179311" cy="1002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678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678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678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F55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672" y="187452"/>
            <a:ext cx="6699504" cy="629716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491740"/>
            <a:ext cx="9144000" cy="12969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678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F55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26236"/>
            <a:ext cx="9144000" cy="53980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F557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126236"/>
            <a:ext cx="9144000" cy="53980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6292" y="221056"/>
            <a:ext cx="7411415" cy="605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F6784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0850" y="1943100"/>
            <a:ext cx="8248650" cy="2573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86639" y="6594449"/>
            <a:ext cx="4293235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947028" y="6606870"/>
            <a:ext cx="2388234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0450" y="6585381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nderstandinguncertainty.org/node/21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debtclock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sgovernmentdebt.u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debtclock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governmentdebt.u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cglibrary.com/ecghome.html" TargetMode="Externa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Yeast" TargetMode="External"/><Relationship Id="rId4" Type="http://schemas.openxmlformats.org/officeDocument/2006/relationships/hyperlink" Target="http://www.uvp.com/visionworks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dyworlds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F55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6639" y="6559397"/>
            <a:ext cx="42932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67845"/>
                </a:solidFill>
                <a:latin typeface="Calibri"/>
                <a:cs typeface="Calibri"/>
              </a:rPr>
              <a:t>Interactive</a:t>
            </a:r>
            <a:r>
              <a:rPr sz="1100" b="1" spc="-30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67845"/>
                </a:solidFill>
                <a:latin typeface="Calibri"/>
                <a:cs typeface="Calibri"/>
              </a:rPr>
              <a:t>Data</a:t>
            </a:r>
            <a:r>
              <a:rPr sz="1100" b="1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67845"/>
                </a:solidFill>
                <a:latin typeface="Calibri"/>
                <a:cs typeface="Calibri"/>
              </a:rPr>
              <a:t>Visualization</a:t>
            </a:r>
            <a:r>
              <a:rPr sz="1100" b="1" spc="10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67845"/>
                </a:solidFill>
                <a:latin typeface="Calibri"/>
                <a:cs typeface="Calibri"/>
              </a:rPr>
              <a:t>–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Foundation,</a:t>
            </a:r>
            <a:r>
              <a:rPr sz="11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Techniques, and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7028" y="6578295"/>
            <a:ext cx="2388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Matthew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Ward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│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Georges</a:t>
            </a:r>
            <a:r>
              <a:rPr sz="9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Grinstein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│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Daniel</a:t>
            </a:r>
            <a:r>
              <a:rPr sz="9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Keim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5242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14880" y="2502484"/>
            <a:ext cx="5713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  <a:latin typeface="Arial MT"/>
                <a:cs typeface="Arial MT"/>
              </a:rPr>
              <a:t>D</a:t>
            </a:r>
            <a:r>
              <a:rPr sz="4400" spc="-330" dirty="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sz="4400" spc="-335" dirty="0">
                <a:solidFill>
                  <a:srgbClr val="000000"/>
                </a:solidFill>
                <a:latin typeface="Arial MT"/>
                <a:cs typeface="Arial MT"/>
              </a:rPr>
              <a:t>T</a:t>
            </a:r>
            <a:r>
              <a:rPr sz="4400" dirty="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sz="4400" spc="-2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000000"/>
                </a:solidFill>
                <a:latin typeface="Arial MT"/>
                <a:cs typeface="Arial MT"/>
              </a:rPr>
              <a:t>VIS</a:t>
            </a:r>
            <a:r>
              <a:rPr sz="4400" spc="-15" dirty="0">
                <a:solidFill>
                  <a:srgbClr val="000000"/>
                </a:solidFill>
                <a:latin typeface="Arial MT"/>
                <a:cs typeface="Arial MT"/>
              </a:rPr>
              <a:t>U</a:t>
            </a:r>
            <a:r>
              <a:rPr sz="4400" dirty="0">
                <a:solidFill>
                  <a:srgbClr val="000000"/>
                </a:solidFill>
                <a:latin typeface="Arial MT"/>
                <a:cs typeface="Arial MT"/>
              </a:rPr>
              <a:t>ALIZ</a:t>
            </a:r>
            <a:r>
              <a:rPr sz="4400" spc="-335" dirty="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sz="4400" dirty="0">
                <a:solidFill>
                  <a:srgbClr val="000000"/>
                </a:solidFill>
                <a:latin typeface="Arial MT"/>
                <a:cs typeface="Arial MT"/>
              </a:rPr>
              <a:t>TI</a:t>
            </a:r>
            <a:r>
              <a:rPr sz="4400" spc="-10" dirty="0">
                <a:solidFill>
                  <a:srgbClr val="000000"/>
                </a:solidFill>
                <a:latin typeface="Arial MT"/>
                <a:cs typeface="Arial MT"/>
              </a:rPr>
              <a:t>O</a:t>
            </a:r>
            <a:r>
              <a:rPr sz="4400" dirty="0">
                <a:solidFill>
                  <a:srgbClr val="000000"/>
                </a:solidFill>
                <a:latin typeface="Arial MT"/>
                <a:cs typeface="Arial MT"/>
              </a:rPr>
              <a:t>N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372" y="4192117"/>
            <a:ext cx="8382634" cy="1139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0100"/>
              </a:lnSpc>
              <a:spcBef>
                <a:spcPts val="95"/>
              </a:spcBef>
            </a:pPr>
            <a:r>
              <a:rPr lang="en-GB" sz="3200" spc="5" dirty="0">
                <a:solidFill>
                  <a:srgbClr val="888888"/>
                </a:solidFill>
                <a:latin typeface="Arial MT"/>
                <a:cs typeface="Arial MT"/>
              </a:rPr>
              <a:t>Softwarica College of IT and E-Commerce 5014CEM Data Science for Developers 2022</a:t>
            </a:r>
            <a:endParaRPr sz="3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5"/>
              </a:spcBef>
            </a:pPr>
            <a:r>
              <a:rPr dirty="0"/>
              <a:t>1.2. </a:t>
            </a:r>
            <a:r>
              <a:rPr spc="-25" dirty="0"/>
              <a:t>Why</a:t>
            </a:r>
            <a:r>
              <a:rPr dirty="0"/>
              <a:t> Is</a:t>
            </a:r>
            <a:r>
              <a:rPr spc="5" dirty="0"/>
              <a:t> </a:t>
            </a:r>
            <a:r>
              <a:rPr spc="-10" dirty="0"/>
              <a:t>Visualization</a:t>
            </a:r>
            <a:r>
              <a:rPr spc="-20" dirty="0"/>
              <a:t> </a:t>
            </a:r>
            <a:r>
              <a:rPr spc="-10" dirty="0"/>
              <a:t>Important?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247673"/>
            <a:ext cx="5701665" cy="329819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Decision: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 plot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very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linear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(a-c)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Inversely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proportional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(d)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 MT"/>
              <a:buChar char="–"/>
            </a:pPr>
            <a:endParaRPr sz="435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Scaling</a:t>
            </a:r>
            <a:r>
              <a:rPr sz="3200" spc="-10" dirty="0">
                <a:latin typeface="Calibri"/>
                <a:cs typeface="Calibri"/>
              </a:rPr>
              <a:t> can </a:t>
            </a:r>
            <a:r>
              <a:rPr sz="3200" spc="-15" dirty="0">
                <a:latin typeface="Calibri"/>
                <a:cs typeface="Calibri"/>
              </a:rPr>
              <a:t>distort</a:t>
            </a:r>
            <a:r>
              <a:rPr sz="3200" dirty="0">
                <a:latin typeface="Calibri"/>
                <a:cs typeface="Calibri"/>
              </a:rPr>
              <a:t> the</a:t>
            </a:r>
            <a:r>
              <a:rPr sz="3200" spc="-10" dirty="0">
                <a:latin typeface="Calibri"/>
                <a:cs typeface="Calibri"/>
              </a:rPr>
              <a:t> “truthful”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representation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5"/>
              </a:spcBef>
            </a:pPr>
            <a:r>
              <a:rPr dirty="0"/>
              <a:t>1.2. </a:t>
            </a:r>
            <a:r>
              <a:rPr spc="-25" dirty="0"/>
              <a:t>Why</a:t>
            </a:r>
            <a:r>
              <a:rPr dirty="0"/>
              <a:t> Is</a:t>
            </a:r>
            <a:r>
              <a:rPr spc="5" dirty="0"/>
              <a:t> </a:t>
            </a:r>
            <a:r>
              <a:rPr spc="-10" dirty="0"/>
              <a:t>Visualization</a:t>
            </a:r>
            <a:r>
              <a:rPr spc="-20" dirty="0"/>
              <a:t> </a:t>
            </a:r>
            <a:r>
              <a:rPr spc="-10" dirty="0"/>
              <a:t>Important?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90" y="1636268"/>
            <a:ext cx="2075180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icon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display </a:t>
            </a:r>
            <a:r>
              <a:rPr sz="3200" spc="-10" dirty="0">
                <a:latin typeface="Calibri"/>
                <a:cs typeface="Calibri"/>
              </a:rPr>
              <a:t> (lower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right)</a:t>
            </a:r>
            <a:endParaRPr sz="3200">
              <a:latin typeface="Calibri"/>
              <a:cs typeface="Calibri"/>
            </a:endParaRPr>
          </a:p>
          <a:p>
            <a:pPr marL="12700" marR="47625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– the </a:t>
            </a:r>
            <a:r>
              <a:rPr sz="3200" spc="-10" dirty="0">
                <a:latin typeface="Calibri"/>
                <a:cs typeface="Calibri"/>
              </a:rPr>
              <a:t>most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effective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stop</a:t>
            </a:r>
            <a:r>
              <a:rPr sz="3200" dirty="0">
                <a:latin typeface="Calibri"/>
                <a:cs typeface="Calibri"/>
              </a:rPr>
              <a:t> the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clinical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trial: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1590" y="6103416"/>
            <a:ext cx="68135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libri"/>
                <a:cs typeface="Calibri"/>
              </a:rPr>
              <a:t>(a)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2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able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4814" y="6111646"/>
            <a:ext cx="995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(b)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Graph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0616" y="6103721"/>
            <a:ext cx="904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(c)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Pie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Chart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32242" y="6103721"/>
            <a:ext cx="5715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(d)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Icon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6935" y="1242060"/>
            <a:ext cx="6118860" cy="485089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5"/>
              </a:spcBef>
            </a:pPr>
            <a:r>
              <a:rPr dirty="0"/>
              <a:t>1.2. </a:t>
            </a:r>
            <a:r>
              <a:rPr spc="-25" dirty="0"/>
              <a:t>Why</a:t>
            </a:r>
            <a:r>
              <a:rPr dirty="0"/>
              <a:t> Is</a:t>
            </a:r>
            <a:r>
              <a:rPr spc="5" dirty="0"/>
              <a:t> </a:t>
            </a:r>
            <a:r>
              <a:rPr spc="-10" dirty="0"/>
              <a:t>Visualization</a:t>
            </a:r>
            <a:r>
              <a:rPr spc="-20" dirty="0"/>
              <a:t> </a:t>
            </a:r>
            <a:r>
              <a:rPr spc="-10" dirty="0"/>
              <a:t>Important?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268095"/>
            <a:ext cx="7982584" cy="49237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55600" marR="244475" indent="-343535" algn="just">
              <a:lnSpc>
                <a:spcPct val="80000"/>
              </a:lnSpc>
              <a:spcBef>
                <a:spcPts val="820"/>
              </a:spcBef>
              <a:buFont typeface="Arial MT"/>
              <a:buChar char="•"/>
              <a:tabLst>
                <a:tab pos="356235" algn="l"/>
              </a:tabLst>
            </a:pPr>
            <a:r>
              <a:rPr sz="30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sz="3000" spc="-5" dirty="0">
                <a:latin typeface="Calibri"/>
                <a:cs typeface="Calibri"/>
              </a:rPr>
              <a:t>: </a:t>
            </a:r>
            <a:r>
              <a:rPr sz="3000" spc="-25" dirty="0">
                <a:latin typeface="Calibri"/>
                <a:cs typeface="Calibri"/>
              </a:rPr>
              <a:t>effect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dirty="0">
                <a:latin typeface="Calibri"/>
                <a:cs typeface="Calibri"/>
              </a:rPr>
              <a:t>the </a:t>
            </a:r>
            <a:r>
              <a:rPr sz="3000" spc="-15" dirty="0">
                <a:latin typeface="Calibri"/>
                <a:cs typeface="Calibri"/>
              </a:rPr>
              <a:t>presentation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spc="-15" dirty="0">
                <a:latin typeface="Calibri"/>
                <a:cs typeface="Calibri"/>
              </a:rPr>
              <a:t>data </a:t>
            </a:r>
            <a:r>
              <a:rPr sz="3000" spc="-5" dirty="0">
                <a:latin typeface="Calibri"/>
                <a:cs typeface="Calibri"/>
              </a:rPr>
              <a:t>on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decision-making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process.</a:t>
            </a:r>
            <a:endParaRPr sz="3000">
              <a:latin typeface="Calibri"/>
              <a:cs typeface="Calibri"/>
            </a:endParaRPr>
          </a:p>
          <a:p>
            <a:pPr marL="756285" marR="392430" lvl="1" indent="-287020" algn="just">
              <a:lnSpc>
                <a:spcPts val="2500"/>
              </a:lnSpc>
              <a:spcBef>
                <a:spcPts val="61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10" dirty="0">
                <a:latin typeface="Calibri"/>
                <a:cs typeface="Calibri"/>
              </a:rPr>
              <a:t>Conventional </a:t>
            </a:r>
            <a:r>
              <a:rPr sz="2600" dirty="0">
                <a:latin typeface="Calibri"/>
                <a:cs typeface="Calibri"/>
              </a:rPr>
              <a:t>and the </a:t>
            </a:r>
            <a:r>
              <a:rPr sz="2600" spc="-15" dirty="0">
                <a:latin typeface="Calibri"/>
                <a:cs typeface="Calibri"/>
              </a:rPr>
              <a:t>investigational </a:t>
            </a:r>
            <a:r>
              <a:rPr sz="2600" spc="-10" dirty="0">
                <a:latin typeface="Calibri"/>
                <a:cs typeface="Calibri"/>
              </a:rPr>
              <a:t>treatments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patients </a:t>
            </a:r>
            <a:r>
              <a:rPr sz="2600" spc="-10" dirty="0">
                <a:latin typeface="Calibri"/>
                <a:cs typeface="Calibri"/>
              </a:rPr>
              <a:t>are presented. </a:t>
            </a: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green color shows </a:t>
            </a:r>
            <a:r>
              <a:rPr sz="2600" spc="-5" dirty="0">
                <a:latin typeface="Calibri"/>
                <a:cs typeface="Calibri"/>
              </a:rPr>
              <a:t>that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drug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induced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response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red </a:t>
            </a:r>
            <a:r>
              <a:rPr sz="2600" spc="-5" dirty="0">
                <a:latin typeface="Calibri"/>
                <a:cs typeface="Calibri"/>
              </a:rPr>
              <a:t>that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none </a:t>
            </a:r>
            <a:r>
              <a:rPr sz="2600" spc="-58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occurred.</a:t>
            </a:r>
            <a:endParaRPr sz="2600">
              <a:latin typeface="Calibri"/>
              <a:cs typeface="Calibri"/>
            </a:endParaRPr>
          </a:p>
          <a:p>
            <a:pPr marL="355600" marR="1343025" indent="-343535" algn="just">
              <a:lnSpc>
                <a:spcPts val="2880"/>
              </a:lnSpc>
              <a:spcBef>
                <a:spcPts val="695"/>
              </a:spcBef>
              <a:buFont typeface="Arial MT"/>
              <a:buChar char="•"/>
              <a:tabLst>
                <a:tab pos="356235" algn="l"/>
              </a:tabLst>
            </a:pPr>
            <a:r>
              <a:rPr sz="3000" spc="-5" dirty="0">
                <a:latin typeface="Calibri"/>
                <a:cs typeface="Calibri"/>
              </a:rPr>
              <a:t>The Decision </a:t>
            </a:r>
            <a:r>
              <a:rPr sz="3000" spc="-10" dirty="0">
                <a:latin typeface="Calibri"/>
                <a:cs typeface="Calibri"/>
              </a:rPr>
              <a:t>to </a:t>
            </a:r>
            <a:r>
              <a:rPr sz="3000" spc="-20" dirty="0">
                <a:latin typeface="Calibri"/>
                <a:cs typeface="Calibri"/>
              </a:rPr>
              <a:t>stop </a:t>
            </a:r>
            <a:r>
              <a:rPr sz="3000" spc="-5" dirty="0">
                <a:latin typeface="Calibri"/>
                <a:cs typeface="Calibri"/>
              </a:rPr>
              <a:t>based on </a:t>
            </a:r>
            <a:r>
              <a:rPr sz="3000" spc="-20" dirty="0">
                <a:latin typeface="Calibri"/>
                <a:cs typeface="Calibri"/>
              </a:rPr>
              <a:t>difference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between two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treatments</a:t>
            </a:r>
            <a:endParaRPr sz="3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Fig.1.2(a)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table</a:t>
            </a:r>
            <a:endParaRPr sz="26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Fig.1.2(b)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bar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graph</a:t>
            </a:r>
            <a:endParaRPr sz="26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sz="2600" dirty="0">
                <a:latin typeface="Calibri"/>
                <a:cs typeface="Calibri"/>
              </a:rPr>
              <a:t>Fig.1.2(c)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pie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chart</a:t>
            </a:r>
            <a:endParaRPr sz="2600">
              <a:latin typeface="Calibri"/>
              <a:cs typeface="Calibri"/>
            </a:endParaRPr>
          </a:p>
          <a:p>
            <a:pPr marL="756285" marR="5080" lvl="1" indent="-287020">
              <a:lnSpc>
                <a:spcPct val="80000"/>
              </a:lnSpc>
              <a:spcBef>
                <a:spcPts val="62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Fig.1.2(d) sequence of </a:t>
            </a:r>
            <a:r>
              <a:rPr sz="2600" spc="-10" dirty="0">
                <a:latin typeface="Calibri"/>
                <a:cs typeface="Calibri"/>
              </a:rPr>
              <a:t>rectangles, </a:t>
            </a:r>
            <a:r>
              <a:rPr sz="2600" dirty="0">
                <a:latin typeface="Calibri"/>
                <a:cs typeface="Calibri"/>
              </a:rPr>
              <a:t>each </a:t>
            </a:r>
            <a:r>
              <a:rPr sz="2600" spc="-10" dirty="0">
                <a:latin typeface="Calibri"/>
                <a:cs typeface="Calibri"/>
              </a:rPr>
              <a:t>representing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patient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5"/>
              </a:spcBef>
            </a:pPr>
            <a:r>
              <a:rPr dirty="0"/>
              <a:t>1.2. </a:t>
            </a:r>
            <a:r>
              <a:rPr spc="-25" dirty="0"/>
              <a:t>Why</a:t>
            </a:r>
            <a:r>
              <a:rPr dirty="0"/>
              <a:t> Is</a:t>
            </a:r>
            <a:r>
              <a:rPr spc="5" dirty="0"/>
              <a:t> </a:t>
            </a:r>
            <a:r>
              <a:rPr spc="-10" dirty="0"/>
              <a:t>Visualization</a:t>
            </a:r>
            <a:r>
              <a:rPr spc="-20" dirty="0"/>
              <a:t> </a:t>
            </a:r>
            <a:r>
              <a:rPr spc="-10" dirty="0"/>
              <a:t>Important?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247673"/>
            <a:ext cx="7921625" cy="421259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Decision:</a:t>
            </a:r>
            <a:endParaRPr sz="3200">
              <a:latin typeface="Calibri"/>
              <a:cs typeface="Calibri"/>
            </a:endParaRPr>
          </a:p>
          <a:p>
            <a:pPr marL="756285" marR="635000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Correct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decisions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were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82%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icon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display,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68%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tables,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56%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10" dirty="0">
                <a:latin typeface="Calibri"/>
                <a:cs typeface="Calibri"/>
              </a:rPr>
              <a:t>pie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charts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(21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34)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clinicians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preferred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table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 MT"/>
              <a:buChar char="–"/>
            </a:pPr>
            <a:endParaRPr sz="435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Not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visualization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key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10" dirty="0">
                <a:latin typeface="Calibri"/>
                <a:cs typeface="Calibri"/>
              </a:rPr>
              <a:t> presenting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well,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but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preferences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10" dirty="0">
                <a:latin typeface="Calibri"/>
                <a:cs typeface="Calibri"/>
              </a:rPr>
              <a:t>heavily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involved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4917" y="221056"/>
            <a:ext cx="708279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F67845"/>
                </a:solidFill>
                <a:latin typeface="Calibri"/>
                <a:cs typeface="Calibri"/>
              </a:rPr>
              <a:t>1.2. </a:t>
            </a:r>
            <a:r>
              <a:rPr sz="3800" spc="-25" dirty="0">
                <a:solidFill>
                  <a:srgbClr val="F67845"/>
                </a:solidFill>
                <a:latin typeface="Calibri"/>
                <a:cs typeface="Calibri"/>
              </a:rPr>
              <a:t>Why</a:t>
            </a:r>
            <a:r>
              <a:rPr sz="3800" dirty="0">
                <a:solidFill>
                  <a:srgbClr val="F67845"/>
                </a:solidFill>
                <a:latin typeface="Calibri"/>
                <a:cs typeface="Calibri"/>
              </a:rPr>
              <a:t> Is</a:t>
            </a:r>
            <a:r>
              <a:rPr sz="3800" spc="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F67845"/>
                </a:solidFill>
                <a:latin typeface="Calibri"/>
                <a:cs typeface="Calibri"/>
              </a:rPr>
              <a:t>Visualization</a:t>
            </a:r>
            <a:r>
              <a:rPr sz="3800" spc="-20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3800" spc="-10" dirty="0">
                <a:solidFill>
                  <a:srgbClr val="F67845"/>
                </a:solidFill>
                <a:latin typeface="Calibri"/>
                <a:cs typeface="Calibri"/>
              </a:rPr>
              <a:t>Important?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639" y="1636268"/>
            <a:ext cx="52755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r>
              <a:rPr sz="32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</a:t>
            </a:r>
            <a:r>
              <a:rPr sz="3200" dirty="0">
                <a:latin typeface="Calibri"/>
                <a:cs typeface="Calibri"/>
              </a:rPr>
              <a:t>: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Visualization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vs.</a:t>
            </a:r>
            <a:r>
              <a:rPr sz="3200" spc="-20" dirty="0">
                <a:latin typeface="Calibri"/>
                <a:cs typeface="Calibri"/>
              </a:rPr>
              <a:t> text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04" y="2491739"/>
            <a:ext cx="8951976" cy="38374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5"/>
              </a:spcBef>
            </a:pPr>
            <a:r>
              <a:rPr dirty="0"/>
              <a:t>1.2. </a:t>
            </a:r>
            <a:r>
              <a:rPr spc="-25" dirty="0"/>
              <a:t>Why</a:t>
            </a:r>
            <a:r>
              <a:rPr dirty="0"/>
              <a:t> Is</a:t>
            </a:r>
            <a:r>
              <a:rPr spc="5" dirty="0"/>
              <a:t> </a:t>
            </a:r>
            <a:r>
              <a:rPr spc="-10" dirty="0"/>
              <a:t>Visualization</a:t>
            </a:r>
            <a:r>
              <a:rPr spc="-20" dirty="0"/>
              <a:t> </a:t>
            </a:r>
            <a:r>
              <a:rPr spc="-10" dirty="0"/>
              <a:t>Important?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348562"/>
            <a:ext cx="7508875" cy="3686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An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organizational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chart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that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10" dirty="0">
                <a:latin typeface="Calibri"/>
                <a:cs typeface="Calibri"/>
              </a:rPr>
              <a:t> difficult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describe</a:t>
            </a:r>
            <a:r>
              <a:rPr sz="3200" spc="-10" dirty="0">
                <a:latin typeface="Calibri"/>
                <a:cs typeface="Calibri"/>
              </a:rPr>
              <a:t> verbally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but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dirty="0">
                <a:latin typeface="Calibri"/>
                <a:cs typeface="Calibri"/>
              </a:rPr>
              <a:t> easily </a:t>
            </a:r>
            <a:r>
              <a:rPr sz="3200" spc="-5" dirty="0">
                <a:latin typeface="Calibri"/>
                <a:cs typeface="Calibri"/>
              </a:rPr>
              <a:t>be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comprehended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brief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examination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Interpretation:</a:t>
            </a:r>
            <a:endParaRPr sz="3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Marketing</a:t>
            </a:r>
            <a:r>
              <a:rPr sz="2800" spc="-10" dirty="0">
                <a:latin typeface="Calibri"/>
                <a:cs typeface="Calibri"/>
              </a:rPr>
              <a:t> has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most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consultants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Driver</a:t>
            </a:r>
            <a:r>
              <a:rPr sz="2800" spc="-5" dirty="0">
                <a:latin typeface="Calibri"/>
                <a:cs typeface="Calibri"/>
              </a:rPr>
              <a:t> has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longest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chain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command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F55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87452"/>
            <a:ext cx="9144000" cy="6297295"/>
            <a:chOff x="0" y="187452"/>
            <a:chExt cx="9144000" cy="6297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672" y="187452"/>
              <a:ext cx="6699504" cy="62971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1740"/>
              <a:ext cx="9144000" cy="19446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4540" y="2482722"/>
            <a:ext cx="6031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3600" b="1" dirty="0">
                <a:latin typeface="Calibri"/>
                <a:cs typeface="Calibri"/>
              </a:rPr>
              <a:t>2.	</a:t>
            </a:r>
            <a:r>
              <a:rPr sz="3600" b="1" spc="-30" dirty="0">
                <a:latin typeface="Calibri"/>
                <a:cs typeface="Calibri"/>
              </a:rPr>
              <a:t>HISTORY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OF</a:t>
            </a:r>
            <a:r>
              <a:rPr sz="3600" b="1" spc="-40" dirty="0">
                <a:latin typeface="Calibri"/>
                <a:cs typeface="Calibri"/>
              </a:rPr>
              <a:t> </a:t>
            </a:r>
            <a:r>
              <a:rPr sz="3600" b="1" spc="-35" dirty="0">
                <a:latin typeface="Calibri"/>
                <a:cs typeface="Calibri"/>
              </a:rPr>
              <a:t>VISUALIZATION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7817" y="3631793"/>
            <a:ext cx="244411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Visualizations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Today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1482344" y="6056172"/>
            <a:ext cx="4740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One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Lascaux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cave</a:t>
            </a:r>
            <a:r>
              <a:rPr sz="2800" spc="-10" dirty="0">
                <a:latin typeface="Calibri"/>
                <a:cs typeface="Calibri"/>
              </a:rPr>
              <a:t> painting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819" y="1402609"/>
            <a:ext cx="6324600" cy="456740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329590" y="5943396"/>
            <a:ext cx="8555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Early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graphical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writing.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Kish </a:t>
            </a:r>
            <a:r>
              <a:rPr sz="2400" spc="-10" dirty="0">
                <a:latin typeface="Calibri"/>
                <a:cs typeface="Calibri"/>
              </a:rPr>
              <a:t>limestone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tablet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Mesopotamia.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9235" y="1338072"/>
            <a:ext cx="4920996" cy="446684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683" y="1196339"/>
            <a:ext cx="7415783" cy="47122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125423" y="5770575"/>
            <a:ext cx="69043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5990" marR="5080" indent="-9239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copy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one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12 </a:t>
            </a:r>
            <a:r>
              <a:rPr sz="2400" spc="-10" dirty="0">
                <a:latin typeface="Calibri"/>
                <a:cs typeface="Calibri"/>
              </a:rPr>
              <a:t>pages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Peutinger </a:t>
            </a:r>
            <a:r>
              <a:rPr sz="2400" dirty="0">
                <a:latin typeface="Calibri"/>
                <a:cs typeface="Calibri"/>
              </a:rPr>
              <a:t>Map </a:t>
            </a:r>
            <a:r>
              <a:rPr sz="2400" spc="-5" dirty="0">
                <a:latin typeface="Calibri"/>
                <a:cs typeface="Calibri"/>
              </a:rPr>
              <a:t>set,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showing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roads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Roman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Empire.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534910"/>
              <a:ext cx="9144000" cy="2621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1739"/>
              <a:ext cx="9144000" cy="15133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80185" y="2424924"/>
            <a:ext cx="6181725" cy="153987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4000" b="1" spc="-25" dirty="0">
                <a:latin typeface="Calibri"/>
                <a:cs typeface="Calibri"/>
              </a:rPr>
              <a:t>Interactive</a:t>
            </a:r>
            <a:r>
              <a:rPr sz="4000" b="1" spc="-5" dirty="0">
                <a:latin typeface="Calibri"/>
                <a:cs typeface="Calibri"/>
              </a:rPr>
              <a:t> </a:t>
            </a:r>
            <a:r>
              <a:rPr sz="4000" b="1" spc="-30" dirty="0">
                <a:latin typeface="Calibri"/>
                <a:cs typeface="Calibri"/>
              </a:rPr>
              <a:t>Data</a:t>
            </a:r>
            <a:r>
              <a:rPr sz="4000" b="1" spc="10" dirty="0">
                <a:latin typeface="Calibri"/>
                <a:cs typeface="Calibri"/>
              </a:rPr>
              <a:t> </a:t>
            </a:r>
            <a:r>
              <a:rPr sz="4000" b="1" spc="-15" dirty="0">
                <a:latin typeface="Calibri"/>
                <a:cs typeface="Calibri"/>
              </a:rPr>
              <a:t>Visualization</a:t>
            </a:r>
            <a:endParaRPr sz="40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745"/>
              </a:spcBef>
            </a:pPr>
            <a:r>
              <a:rPr sz="4800" b="1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339" y="6607149"/>
            <a:ext cx="812355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  <a:tabLst>
                <a:tab pos="5760085" algn="l"/>
              </a:tabLst>
            </a:pPr>
            <a:r>
              <a:rPr sz="1100" b="1" dirty="0">
                <a:solidFill>
                  <a:srgbClr val="F67845"/>
                </a:solidFill>
                <a:latin typeface="Calibri"/>
                <a:cs typeface="Calibri"/>
              </a:rPr>
              <a:t>Interactive</a:t>
            </a:r>
            <a:r>
              <a:rPr sz="1100" b="1" spc="-2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67845"/>
                </a:solidFill>
                <a:latin typeface="Calibri"/>
                <a:cs typeface="Calibri"/>
              </a:rPr>
              <a:t>Data</a:t>
            </a:r>
            <a:r>
              <a:rPr sz="1100" b="1" spc="10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67845"/>
                </a:solidFill>
                <a:latin typeface="Calibri"/>
                <a:cs typeface="Calibri"/>
              </a:rPr>
              <a:t>Visualization</a:t>
            </a:r>
            <a:r>
              <a:rPr sz="1100" b="1" spc="1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67845"/>
                </a:solidFill>
                <a:latin typeface="Calibri"/>
                <a:cs typeface="Calibri"/>
              </a:rPr>
              <a:t>–</a:t>
            </a:r>
            <a:r>
              <a:rPr sz="1100" b="1" spc="10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Foundation,</a:t>
            </a:r>
            <a:r>
              <a:rPr sz="11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Techniques,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Applications	</a:t>
            </a:r>
            <a:r>
              <a:rPr sz="1350" spc="-7" baseline="3086" dirty="0">
                <a:solidFill>
                  <a:srgbClr val="FFFFFF"/>
                </a:solidFill>
                <a:latin typeface="Calibri"/>
                <a:cs typeface="Calibri"/>
              </a:rPr>
              <a:t>Matthew</a:t>
            </a:r>
            <a:r>
              <a:rPr sz="1350" baseline="3086" dirty="0">
                <a:solidFill>
                  <a:srgbClr val="FFFFFF"/>
                </a:solidFill>
                <a:latin typeface="Calibri"/>
                <a:cs typeface="Calibri"/>
              </a:rPr>
              <a:t> Ward</a:t>
            </a:r>
            <a:r>
              <a:rPr sz="1350" spc="-37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aseline="3086" dirty="0">
                <a:solidFill>
                  <a:srgbClr val="FFFFFF"/>
                </a:solidFill>
                <a:latin typeface="Calibri"/>
                <a:cs typeface="Calibri"/>
              </a:rPr>
              <a:t>│</a:t>
            </a:r>
            <a:r>
              <a:rPr sz="1350" spc="-22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7" baseline="3086" dirty="0">
                <a:solidFill>
                  <a:srgbClr val="FFFFFF"/>
                </a:solidFill>
                <a:latin typeface="Calibri"/>
                <a:cs typeface="Calibri"/>
              </a:rPr>
              <a:t>Georges</a:t>
            </a:r>
            <a:r>
              <a:rPr sz="1350" spc="300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7" baseline="3086" dirty="0">
                <a:solidFill>
                  <a:srgbClr val="FFFFFF"/>
                </a:solidFill>
                <a:latin typeface="Calibri"/>
                <a:cs typeface="Calibri"/>
              </a:rPr>
              <a:t>Grinstein</a:t>
            </a:r>
            <a:r>
              <a:rPr sz="1350" spc="37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baseline="3086" dirty="0">
                <a:solidFill>
                  <a:srgbClr val="FFFFFF"/>
                </a:solidFill>
                <a:latin typeface="Calibri"/>
                <a:cs typeface="Calibri"/>
              </a:rPr>
              <a:t>│</a:t>
            </a:r>
            <a:r>
              <a:rPr sz="1350" spc="-22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7" baseline="3086" dirty="0">
                <a:solidFill>
                  <a:srgbClr val="FFFFFF"/>
                </a:solidFill>
                <a:latin typeface="Calibri"/>
                <a:cs typeface="Calibri"/>
              </a:rPr>
              <a:t>Daniel</a:t>
            </a:r>
            <a:r>
              <a:rPr sz="1350" spc="300" baseline="30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7" baseline="3086" dirty="0">
                <a:solidFill>
                  <a:srgbClr val="FFFFFF"/>
                </a:solidFill>
                <a:latin typeface="Calibri"/>
                <a:cs typeface="Calibri"/>
              </a:rPr>
              <a:t>Keim</a:t>
            </a:r>
            <a:endParaRPr sz="1350" baseline="3086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58173" y="6585381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1412747"/>
            <a:ext cx="4005072" cy="47533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727828" y="2959988"/>
            <a:ext cx="373189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famous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Hereford 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map,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largest</a:t>
            </a:r>
            <a:r>
              <a:rPr sz="2800" spc="-10" dirty="0">
                <a:latin typeface="Calibri"/>
                <a:cs typeface="Calibri"/>
              </a:rPr>
              <a:t> surviving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Middle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Ages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(1280s).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2507" y="6192418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" y="1412747"/>
            <a:ext cx="3444240" cy="47533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727828" y="1935606"/>
            <a:ext cx="3849370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John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Snow’s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deaths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15" dirty="0">
                <a:latin typeface="Calibri"/>
                <a:cs typeface="Calibri"/>
              </a:rPr>
              <a:t> cholera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London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1663.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12700" marR="564515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bar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houses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deceased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individual.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2507" y="6192418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557527"/>
            <a:ext cx="4721352" cy="44013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5372480" y="1567942"/>
            <a:ext cx="3150235" cy="4036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3505" algn="just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Overview </a:t>
            </a:r>
            <a:r>
              <a:rPr sz="2800" spc="-5" dirty="0">
                <a:latin typeface="Calibri"/>
                <a:cs typeface="Calibri"/>
              </a:rPr>
              <a:t>map of the </a:t>
            </a:r>
            <a:r>
              <a:rPr sz="2800" spc="-6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deaths </a:t>
            </a:r>
            <a:r>
              <a:rPr sz="2800" spc="-20" dirty="0">
                <a:latin typeface="Calibri"/>
                <a:cs typeface="Calibri"/>
              </a:rPr>
              <a:t>from Cholera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10" dirty="0">
                <a:latin typeface="Calibri"/>
                <a:cs typeface="Calibri"/>
              </a:rPr>
              <a:t> London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1663.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Note</a:t>
            </a:r>
            <a:r>
              <a:rPr sz="2800" spc="-5" dirty="0">
                <a:latin typeface="Calibri"/>
                <a:cs typeface="Calibri"/>
              </a:rPr>
              <a:t> 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concentration around </a:t>
            </a:r>
            <a:r>
              <a:rPr sz="2800" spc="-6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Broad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Street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Water </a:t>
            </a:r>
            <a:r>
              <a:rPr sz="2800" spc="-5" dirty="0">
                <a:latin typeface="Calibri"/>
                <a:cs typeface="Calibri"/>
              </a:rPr>
              <a:t>Pump.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well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outliers.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4072" y="5976620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247392" y="1597914"/>
            <a:ext cx="4433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Two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early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series </a:t>
            </a:r>
            <a:r>
              <a:rPr sz="2400" spc="-10" dirty="0">
                <a:latin typeface="Calibri"/>
                <a:cs typeface="Calibri"/>
              </a:rPr>
              <a:t>visualizations: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" y="2421635"/>
            <a:ext cx="8229600" cy="2845308"/>
            <a:chOff x="457200" y="2421635"/>
            <a:chExt cx="8229600" cy="2845308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2421635"/>
              <a:ext cx="4040124" cy="28453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5152" y="2781300"/>
              <a:ext cx="4041648" cy="22646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5544" y="5503875"/>
            <a:ext cx="406654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latin typeface="Calibri"/>
                <a:cs typeface="Calibri"/>
              </a:rPr>
              <a:t>Produced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Biruni </a:t>
            </a:r>
            <a:r>
              <a:rPr sz="2000" spc="-10" dirty="0">
                <a:latin typeface="Calibri"/>
                <a:cs typeface="Calibri"/>
              </a:rPr>
              <a:t>circa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1030.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Shows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phases</a:t>
            </a:r>
            <a:r>
              <a:rPr sz="2000" spc="-5" dirty="0">
                <a:latin typeface="Calibri"/>
                <a:cs typeface="Calibri"/>
              </a:rPr>
              <a:t> 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orbit.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35810" y="5400294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08521" y="5400294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0184" y="5929985"/>
            <a:ext cx="2595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Shows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planetary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motion.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63981" y="5120385"/>
            <a:ext cx="8014970" cy="10629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 indent="-1270" algn="ctr">
              <a:lnSpc>
                <a:spcPts val="1920"/>
              </a:lnSpc>
              <a:spcBef>
                <a:spcPts val="565"/>
              </a:spcBef>
            </a:pPr>
            <a:r>
              <a:rPr sz="2000" spc="-20" dirty="0">
                <a:latin typeface="Calibri"/>
                <a:cs typeface="Calibri"/>
              </a:rPr>
              <a:t>Minard’s </a:t>
            </a:r>
            <a:r>
              <a:rPr sz="2000" dirty="0">
                <a:latin typeface="Calibri"/>
                <a:cs typeface="Calibri"/>
              </a:rPr>
              <a:t>map, </a:t>
            </a:r>
            <a:r>
              <a:rPr sz="2000" spc="-5" dirty="0">
                <a:latin typeface="Calibri"/>
                <a:cs typeface="Calibri"/>
              </a:rPr>
              <a:t>showing </a:t>
            </a:r>
            <a:r>
              <a:rPr sz="2000" spc="-10" dirty="0">
                <a:latin typeface="Calibri"/>
                <a:cs typeface="Calibri"/>
              </a:rPr>
              <a:t>Napoleon’s </a:t>
            </a:r>
            <a:r>
              <a:rPr sz="2000" spc="-5" dirty="0">
                <a:latin typeface="Calibri"/>
                <a:cs typeface="Calibri"/>
              </a:rPr>
              <a:t>march on </a:t>
            </a:r>
            <a:r>
              <a:rPr sz="2000" spc="-25" dirty="0">
                <a:latin typeface="Calibri"/>
                <a:cs typeface="Calibri"/>
              </a:rPr>
              <a:t>Moscow. </a:t>
            </a:r>
            <a:r>
              <a:rPr sz="2000" spc="-5" dirty="0">
                <a:latin typeface="Calibri"/>
                <a:cs typeface="Calibri"/>
              </a:rPr>
              <a:t>The width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line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conveys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army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location.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Color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indicates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direction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movement.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temperature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plotted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different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points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along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retreat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bottom.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7594" y="4823840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500" y="1341119"/>
            <a:ext cx="7239000" cy="345643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1611630" y="1389379"/>
            <a:ext cx="5711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Early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visualizations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William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Playfair: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8211" y="2117891"/>
            <a:ext cx="2750185" cy="7581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plot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national debt</a:t>
            </a:r>
            <a:endParaRPr sz="2000" dirty="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alibri"/>
                <a:cs typeface="Calibri"/>
              </a:rPr>
              <a:t>over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5810" y="6271971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11722" y="6271971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27047" y="2997707"/>
            <a:ext cx="6851904" cy="3247644"/>
            <a:chOff x="1527047" y="2997707"/>
            <a:chExt cx="6851904" cy="324764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047" y="2997707"/>
              <a:ext cx="1892807" cy="32476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0163" y="3422903"/>
              <a:ext cx="4018788" cy="282244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730241" y="2162937"/>
            <a:ext cx="335534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display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balance of </a:t>
            </a:r>
            <a:r>
              <a:rPr sz="2000" spc="-10" dirty="0">
                <a:latin typeface="Calibri"/>
                <a:cs typeface="Calibri"/>
              </a:rPr>
              <a:t>trade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between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England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Norway/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Denmark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(1786).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51" y="1267968"/>
            <a:ext cx="8406384" cy="40203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744118" y="5535574"/>
            <a:ext cx="7651750" cy="7112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371850" marR="5080" indent="-3359785">
              <a:lnSpc>
                <a:spcPts val="2400"/>
              </a:lnSpc>
              <a:spcBef>
                <a:spcPts val="675"/>
              </a:spcBef>
            </a:pPr>
            <a:r>
              <a:rPr sz="2500" spc="-5" dirty="0">
                <a:latin typeface="Calibri"/>
                <a:cs typeface="Calibri"/>
              </a:rPr>
              <a:t>Joseph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Priestley’s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display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of the longevity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of </a:t>
            </a:r>
            <a:r>
              <a:rPr sz="2500" spc="-15" dirty="0">
                <a:latin typeface="Calibri"/>
                <a:cs typeface="Calibri"/>
              </a:rPr>
              <a:t>famous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people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(1765).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7594" y="5255767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600200"/>
            <a:ext cx="4038600" cy="43784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2.1.</a:t>
            </a:r>
            <a:r>
              <a:rPr sz="4000" spc="-25" dirty="0"/>
              <a:t> </a:t>
            </a:r>
            <a:r>
              <a:rPr sz="4000" spc="-15" dirty="0"/>
              <a:t>Early</a:t>
            </a:r>
            <a:r>
              <a:rPr sz="4000" spc="-25" dirty="0"/>
              <a:t> </a:t>
            </a:r>
            <a:r>
              <a:rPr sz="4000" spc="-15" dirty="0"/>
              <a:t>Visualizations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727828" y="1525269"/>
            <a:ext cx="3581400" cy="44634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87630">
              <a:lnSpc>
                <a:spcPts val="3020"/>
              </a:lnSpc>
              <a:spcBef>
                <a:spcPts val="480"/>
              </a:spcBef>
            </a:pPr>
            <a:r>
              <a:rPr sz="2800" spc="-10" dirty="0">
                <a:latin typeface="Calibri"/>
                <a:cs typeface="Calibri"/>
              </a:rPr>
              <a:t>Florence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Nightingale’s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coxcomb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chart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showing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monthly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deaths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15" dirty="0">
                <a:latin typeface="Calibri"/>
                <a:cs typeface="Calibri"/>
              </a:rPr>
              <a:t> battle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other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causes.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Calibri"/>
              <a:cs typeface="Calibri"/>
            </a:endParaRPr>
          </a:p>
          <a:p>
            <a:pPr marL="12700" marR="5080">
              <a:lnSpc>
                <a:spcPct val="90000"/>
              </a:lnSpc>
            </a:pPr>
            <a:r>
              <a:rPr sz="2800" spc="-5" dirty="0">
                <a:latin typeface="Calibri"/>
                <a:cs typeface="Calibri"/>
              </a:rPr>
              <a:t>Blue </a:t>
            </a:r>
            <a:r>
              <a:rPr sz="2800" spc="-15" dirty="0">
                <a:latin typeface="Calibri"/>
                <a:cs typeface="Calibri"/>
              </a:rPr>
              <a:t>represents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deaths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-10" dirty="0">
                <a:latin typeface="Calibri"/>
                <a:cs typeface="Calibri"/>
              </a:rPr>
              <a:t> disease,</a:t>
            </a:r>
            <a:r>
              <a:rPr sz="2800" spc="-15" dirty="0">
                <a:latin typeface="Calibri"/>
                <a:cs typeface="Calibri"/>
              </a:rPr>
              <a:t> red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deaths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wounds,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black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-10" dirty="0">
                <a:latin typeface="Calibri"/>
                <a:cs typeface="Calibri"/>
              </a:rPr>
              <a:t> other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deaths.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3011" y="6047943"/>
            <a:ext cx="198691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http://understandinguncertainty.org/node/213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819" y="1412747"/>
            <a:ext cx="3261359" cy="47533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82344" y="205816"/>
            <a:ext cx="482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67845"/>
                </a:solidFill>
                <a:latin typeface="Calibri"/>
                <a:cs typeface="Calibri"/>
              </a:rPr>
              <a:t>2.1.</a:t>
            </a:r>
            <a:r>
              <a:rPr sz="4000" spc="-2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F67845"/>
                </a:solidFill>
                <a:latin typeface="Calibri"/>
                <a:cs typeface="Calibri"/>
              </a:rPr>
              <a:t>Early</a:t>
            </a:r>
            <a:r>
              <a:rPr sz="4000" spc="-2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F67845"/>
                </a:solidFill>
                <a:latin typeface="Calibri"/>
                <a:cs typeface="Calibri"/>
              </a:rPr>
              <a:t>Visualizations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828" y="2959988"/>
            <a:ext cx="37160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Leonardo</a:t>
            </a:r>
            <a:r>
              <a:rPr sz="2800" spc="-5" dirty="0">
                <a:latin typeface="Calibri"/>
                <a:cs typeface="Calibri"/>
              </a:rPr>
              <a:t> Da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Vinci’s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study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human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arm</a:t>
            </a:r>
            <a:r>
              <a:rPr sz="2800" spc="-10" dirty="0">
                <a:latin typeface="Calibri"/>
                <a:cs typeface="Calibri"/>
              </a:rPr>
              <a:t> (1510).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2507" y="6192418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2872" y="2205227"/>
            <a:ext cx="5858256" cy="3887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67845"/>
                </a:solidFill>
                <a:latin typeface="Calibri"/>
                <a:cs typeface="Calibri"/>
              </a:rPr>
              <a:t>2.2.</a:t>
            </a:r>
            <a:r>
              <a:rPr sz="4000" spc="-3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F67845"/>
                </a:solidFill>
                <a:latin typeface="Calibri"/>
                <a:cs typeface="Calibri"/>
              </a:rPr>
              <a:t>Visualization</a:t>
            </a:r>
            <a:r>
              <a:rPr sz="4000" spc="-3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4000" spc="-90" dirty="0">
                <a:solidFill>
                  <a:srgbClr val="F67845"/>
                </a:solidFill>
                <a:latin typeface="Calibri"/>
                <a:cs typeface="Calibri"/>
              </a:rPr>
              <a:t>Today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7834" y="1297050"/>
            <a:ext cx="7625080" cy="6286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646430" marR="5080" indent="-634365">
              <a:lnSpc>
                <a:spcPct val="80000"/>
              </a:lnSpc>
              <a:spcBef>
                <a:spcPts val="620"/>
              </a:spcBef>
            </a:pP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Tokyo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Underground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map.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logical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representation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metro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highlighting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qualitative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relationships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between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5" dirty="0">
                <a:latin typeface="Calibri"/>
                <a:cs typeface="Calibri"/>
              </a:rPr>
              <a:t>stops.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7594" y="6119571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25914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Introduction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35940" y="1258697"/>
            <a:ext cx="7586345" cy="48729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459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10" dirty="0">
                <a:latin typeface="Calibri"/>
                <a:cs typeface="Calibri"/>
              </a:rPr>
              <a:t>What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Visualization?</a:t>
            </a:r>
            <a:endParaRPr sz="30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15" dirty="0">
                <a:latin typeface="Calibri"/>
                <a:cs typeface="Calibri"/>
              </a:rPr>
              <a:t>History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of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Visualization</a:t>
            </a:r>
            <a:endParaRPr sz="3000" dirty="0">
              <a:latin typeface="Calibri"/>
              <a:cs typeface="Calibri"/>
            </a:endParaRPr>
          </a:p>
          <a:p>
            <a:pPr marL="527685" marR="5080" indent="-515620">
              <a:lnSpc>
                <a:spcPts val="324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10" dirty="0">
                <a:latin typeface="Calibri"/>
                <a:cs typeface="Calibri"/>
              </a:rPr>
              <a:t>Relationship between Visualization </a:t>
            </a:r>
            <a:r>
              <a:rPr sz="3000" dirty="0">
                <a:latin typeface="Calibri"/>
                <a:cs typeface="Calibri"/>
              </a:rPr>
              <a:t>and </a:t>
            </a:r>
            <a:r>
              <a:rPr sz="3000" spc="-5" dirty="0">
                <a:latin typeface="Calibri"/>
                <a:cs typeface="Calibri"/>
              </a:rPr>
              <a:t>Other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Fields</a:t>
            </a:r>
            <a:endParaRPr sz="30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Visualization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Process</a:t>
            </a:r>
            <a:endParaRPr sz="30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15" dirty="0">
                <a:latin typeface="Calibri"/>
                <a:cs typeface="Calibri"/>
              </a:rPr>
              <a:t>Pseudocode Conventions</a:t>
            </a:r>
            <a:endParaRPr sz="30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Scatterplot</a:t>
            </a:r>
            <a:endParaRPr sz="3000" dirty="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Role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of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User</a:t>
            </a:r>
          </a:p>
          <a:p>
            <a:pPr marL="527685" marR="229235" indent="-515620">
              <a:lnSpc>
                <a:spcPts val="324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000" spc="-5" dirty="0">
                <a:latin typeface="Calibri"/>
                <a:cs typeface="Calibri"/>
              </a:rPr>
              <a:t>Miscellaneous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(Related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Readings/ </a:t>
            </a:r>
            <a:r>
              <a:rPr sz="3000" spc="-20" dirty="0">
                <a:latin typeface="Calibri"/>
                <a:cs typeface="Calibri"/>
              </a:rPr>
              <a:t>Exercises/ </a:t>
            </a:r>
            <a:r>
              <a:rPr sz="3000" spc="-6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Projects)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2076" y="1267968"/>
            <a:ext cx="4700016" cy="37459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2.2.</a:t>
            </a:r>
            <a:r>
              <a:rPr sz="4000" spc="-35" dirty="0"/>
              <a:t> </a:t>
            </a:r>
            <a:r>
              <a:rPr sz="4000" spc="-15" dirty="0"/>
              <a:t>Visualization</a:t>
            </a:r>
            <a:r>
              <a:rPr sz="4000" spc="-35" dirty="0"/>
              <a:t> </a:t>
            </a:r>
            <a:r>
              <a:rPr sz="4000" spc="-90" dirty="0"/>
              <a:t>Today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760882" y="5033079"/>
            <a:ext cx="7619365" cy="12668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55"/>
              </a:spcBef>
            </a:pPr>
            <a:r>
              <a:rPr sz="800" dirty="0">
                <a:latin typeface="Calibri"/>
                <a:cs typeface="Calibri"/>
              </a:rPr>
              <a:t>2009</a:t>
            </a:r>
            <a:r>
              <a:rPr sz="800" spc="-4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Goo</a:t>
            </a:r>
            <a:r>
              <a:rPr sz="800" spc="5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l</a:t>
            </a:r>
            <a:r>
              <a:rPr sz="800" dirty="0"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114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google.com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directions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198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Riverside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St.,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Lowell,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 </a:t>
            </a:r>
            <a:r>
              <a:rPr sz="1800" spc="-5" dirty="0">
                <a:latin typeface="Calibri"/>
                <a:cs typeface="Calibri"/>
              </a:rPr>
              <a:t>(UMass </a:t>
            </a:r>
            <a:r>
              <a:rPr sz="1800" spc="-10" dirty="0">
                <a:latin typeface="Calibri"/>
                <a:cs typeface="Calibri"/>
              </a:rPr>
              <a:t>Lowell,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North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Campus)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883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Broadway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St.,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Lowell,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 </a:t>
            </a:r>
            <a:r>
              <a:rPr sz="1800" spc="-5" dirty="0">
                <a:latin typeface="Calibri"/>
                <a:cs typeface="Calibri"/>
              </a:rPr>
              <a:t>(UMass</a:t>
            </a:r>
            <a:r>
              <a:rPr sz="1800" spc="-10" dirty="0">
                <a:latin typeface="Calibri"/>
                <a:cs typeface="Calibri"/>
              </a:rPr>
              <a:t> Lowell,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South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Campus).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Google.com maps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graphical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cues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top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road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maps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indicate </a:t>
            </a:r>
            <a:r>
              <a:rPr sz="1800" spc="-5" dirty="0">
                <a:latin typeface="Calibri"/>
                <a:cs typeface="Calibri"/>
              </a:rPr>
              <a:t> driving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directions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point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point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1341120"/>
            <a:ext cx="6912864" cy="34564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2.2.</a:t>
            </a:r>
            <a:r>
              <a:rPr sz="4000" spc="-35" dirty="0"/>
              <a:t> </a:t>
            </a:r>
            <a:r>
              <a:rPr sz="4000" spc="-15" dirty="0"/>
              <a:t>Visualization</a:t>
            </a:r>
            <a:r>
              <a:rPr sz="4000" spc="-35" dirty="0"/>
              <a:t> </a:t>
            </a:r>
            <a:r>
              <a:rPr sz="4000" spc="-90" dirty="0"/>
              <a:t>Today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553618" y="5128005"/>
            <a:ext cx="8038465" cy="95821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065" marR="5080" indent="-635" algn="ctr">
              <a:lnSpc>
                <a:spcPts val="1730"/>
              </a:lnSpc>
              <a:spcBef>
                <a:spcPts val="515"/>
              </a:spcBef>
            </a:pPr>
            <a:r>
              <a:rPr sz="1800" spc="-10" dirty="0">
                <a:latin typeface="Calibri"/>
                <a:cs typeface="Calibri"/>
              </a:rPr>
              <a:t>Dow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Jones </a:t>
            </a:r>
            <a:r>
              <a:rPr sz="1800" spc="-5" dirty="0">
                <a:latin typeface="Calibri"/>
                <a:cs typeface="Calibri"/>
              </a:rPr>
              <a:t>Industrial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Average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(DJIA)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1900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2000.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Dow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Jones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Industrial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Average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U.S.</a:t>
            </a:r>
            <a:r>
              <a:rPr sz="1800" spc="-10" dirty="0">
                <a:latin typeface="Calibri"/>
                <a:cs typeface="Calibri"/>
              </a:rPr>
              <a:t> stock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index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weighted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average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stock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prices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30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large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actively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traded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U.S.</a:t>
            </a:r>
            <a:r>
              <a:rPr sz="1800" spc="-10" dirty="0">
                <a:latin typeface="Calibri"/>
                <a:cs typeface="Calibri"/>
              </a:rPr>
              <a:t> companies.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divisor</a:t>
            </a:r>
            <a:r>
              <a:rPr sz="1800" dirty="0">
                <a:latin typeface="Calibri"/>
                <a:cs typeface="Calibri"/>
              </a:rPr>
              <a:t> changes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stock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splits,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average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7594" y="4823840"/>
            <a:ext cx="90931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Wikimedia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Commons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2.2.</a:t>
            </a:r>
            <a:r>
              <a:rPr sz="4000" spc="-35" dirty="0"/>
              <a:t> </a:t>
            </a:r>
            <a:r>
              <a:rPr sz="4000" spc="-15" dirty="0"/>
              <a:t>Visualization</a:t>
            </a:r>
            <a:r>
              <a:rPr sz="4000" spc="-35" dirty="0"/>
              <a:t> </a:t>
            </a:r>
            <a:r>
              <a:rPr sz="4000" spc="-90" dirty="0"/>
              <a:t>Today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28955" y="5623661"/>
            <a:ext cx="826833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665" marR="5080" indent="-6096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current</a:t>
            </a:r>
            <a:r>
              <a:rPr sz="2000" spc="-5" dirty="0">
                <a:latin typeface="Calibri"/>
                <a:cs typeface="Calibri"/>
              </a:rPr>
              <a:t> outstanding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public debt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United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States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January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15,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2020.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http://www.usdebtclock.org/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http://www.usgovernmentdebt.us/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742" y="2904185"/>
            <a:ext cx="834517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solidFill>
                  <a:srgbClr val="FF0000"/>
                </a:solidFill>
                <a:latin typeface="Calibri"/>
                <a:cs typeface="Calibri"/>
              </a:rPr>
              <a:t>$23,185,045,484,527.11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2.2.</a:t>
            </a:r>
            <a:r>
              <a:rPr sz="4000" spc="-35" dirty="0"/>
              <a:t> </a:t>
            </a:r>
            <a:r>
              <a:rPr sz="4000" spc="-15" dirty="0"/>
              <a:t>Visualization</a:t>
            </a:r>
            <a:r>
              <a:rPr sz="4000" spc="-35" dirty="0"/>
              <a:t> </a:t>
            </a:r>
            <a:r>
              <a:rPr sz="4000" spc="-90" dirty="0"/>
              <a:t>Today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49274" y="5775756"/>
            <a:ext cx="7446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9660" marR="5080" indent="-23475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outstanding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public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debt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January 15, 2020.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http://www.usdebtclock.org/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416" y="1115567"/>
            <a:ext cx="6740652" cy="46893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2.2.</a:t>
            </a:r>
            <a:r>
              <a:rPr sz="4000" spc="-35" dirty="0"/>
              <a:t> </a:t>
            </a:r>
            <a:r>
              <a:rPr sz="4000" spc="-15" dirty="0"/>
              <a:t>Visualization</a:t>
            </a:r>
            <a:r>
              <a:rPr sz="4000" spc="-35" dirty="0"/>
              <a:t> </a:t>
            </a:r>
            <a:r>
              <a:rPr sz="4000" spc="-90" dirty="0"/>
              <a:t>Today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982472" y="5920232"/>
            <a:ext cx="7447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7720" marR="5080" indent="-20656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outstanding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public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debt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January 15, 2020.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http://www.usgovernmentdebt.us/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4" y="1164336"/>
            <a:ext cx="8891016" cy="478536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6236"/>
            <a:ext cx="9144000" cy="5398135"/>
            <a:chOff x="0" y="1126236"/>
            <a:chExt cx="9144000" cy="53981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457956"/>
              <a:ext cx="4038600" cy="22463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200" y="3203447"/>
              <a:ext cx="4038600" cy="27553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2.2.</a:t>
            </a:r>
            <a:r>
              <a:rPr sz="4000" spc="-35" dirty="0"/>
              <a:t> </a:t>
            </a:r>
            <a:r>
              <a:rPr sz="4000" spc="-15" dirty="0"/>
              <a:t>Visualization</a:t>
            </a:r>
            <a:r>
              <a:rPr sz="4000" spc="-35" dirty="0"/>
              <a:t> </a:t>
            </a:r>
            <a:r>
              <a:rPr sz="4000" spc="-90" dirty="0"/>
              <a:t>Today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618540" y="1567942"/>
            <a:ext cx="4588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latin typeface="Calibri"/>
                <a:cs typeface="Calibri"/>
              </a:rPr>
              <a:t>Two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examples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of 12-lead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ECGs</a:t>
            </a:r>
            <a:r>
              <a:rPr sz="2800" spc="-2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7622" y="6047943"/>
            <a:ext cx="179958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http://www.ecglibrary.com/ecghome.htm</a:t>
            </a:r>
            <a:r>
              <a:rPr sz="800" spc="-5" dirty="0">
                <a:solidFill>
                  <a:srgbClr val="0000FF"/>
                </a:solidFill>
                <a:latin typeface="Calibri"/>
                <a:cs typeface="Calibri"/>
                <a:hlinkClick r:id="rId5"/>
              </a:rPr>
              <a:t>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6534" y="6047943"/>
            <a:ext cx="1799589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http://www.ecglibrary.com/ecghome.htm</a:t>
            </a:r>
            <a:r>
              <a:rPr sz="800" spc="-5" dirty="0">
                <a:solidFill>
                  <a:srgbClr val="0000FF"/>
                </a:solidFill>
                <a:latin typeface="Calibri"/>
                <a:cs typeface="Calibri"/>
                <a:hlinkClick r:id="rId5"/>
              </a:rPr>
              <a:t>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13738" y="2583941"/>
            <a:ext cx="1466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normal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adult: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1604" y="2583941"/>
            <a:ext cx="2948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6475" marR="5080" indent="-9944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83-year-old </a:t>
            </a:r>
            <a:r>
              <a:rPr sz="1800" dirty="0">
                <a:latin typeface="Calibri"/>
                <a:cs typeface="Calibri"/>
              </a:rPr>
              <a:t>adult </a:t>
            </a:r>
            <a:r>
              <a:rPr sz="1800" spc="-5" dirty="0">
                <a:latin typeface="Calibri"/>
                <a:cs typeface="Calibri"/>
              </a:rPr>
              <a:t>with heart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problems: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2060447"/>
            <a:ext cx="5094732" cy="3886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2.2.</a:t>
            </a:r>
            <a:r>
              <a:rPr sz="4000" spc="-35" dirty="0"/>
              <a:t> </a:t>
            </a:r>
            <a:r>
              <a:rPr sz="4000" spc="-15" dirty="0"/>
              <a:t>Visualization</a:t>
            </a:r>
            <a:r>
              <a:rPr sz="4000" spc="-35" dirty="0"/>
              <a:t> </a:t>
            </a:r>
            <a:r>
              <a:rPr sz="4000" spc="-90" dirty="0"/>
              <a:t>Today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922426" y="1312290"/>
            <a:ext cx="73005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5" dirty="0">
                <a:latin typeface="Calibri"/>
                <a:cs typeface="Calibri"/>
              </a:rPr>
              <a:t>Yeast </a:t>
            </a:r>
            <a:r>
              <a:rPr sz="2700" dirty="0">
                <a:latin typeface="Calibri"/>
                <a:cs typeface="Calibri"/>
              </a:rPr>
              <a:t>mechanism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of </a:t>
            </a:r>
            <a:r>
              <a:rPr sz="2700" dirty="0">
                <a:latin typeface="Calibri"/>
                <a:cs typeface="Calibri"/>
              </a:rPr>
              <a:t>action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data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with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regression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line.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050" y="6119571"/>
            <a:ext cx="28917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Umass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Lowell</a:t>
            </a:r>
            <a:r>
              <a:rPr sz="800" spc="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UVP</a:t>
            </a:r>
            <a:r>
              <a:rPr sz="800" spc="-5" dirty="0">
                <a:latin typeface="Calibri"/>
                <a:cs typeface="Calibri"/>
              </a:rPr>
              <a:t> Software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(</a:t>
            </a:r>
            <a:r>
              <a:rPr sz="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http://www.uvp.com/visionworks.htm</a:t>
            </a:r>
            <a:r>
              <a:rPr sz="800" spc="-5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800" spc="-5" dirty="0">
                <a:latin typeface="Calibri"/>
                <a:cs typeface="Calibri"/>
              </a:rPr>
              <a:t>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1255" y="2155062"/>
            <a:ext cx="3201670" cy="1430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35" dirty="0">
                <a:latin typeface="Calibri"/>
                <a:cs typeface="Calibri"/>
              </a:rPr>
              <a:t>Yeast </a:t>
            </a:r>
            <a:r>
              <a:rPr sz="1600" spc="-15" dirty="0">
                <a:latin typeface="Calibri"/>
                <a:cs typeface="Calibri"/>
              </a:rPr>
              <a:t>are </a:t>
            </a:r>
            <a:r>
              <a:rPr sz="1600" spc="-5" dirty="0">
                <a:latin typeface="Calibri"/>
                <a:cs typeface="Calibri"/>
              </a:rPr>
              <a:t>single-celled </a:t>
            </a:r>
            <a:r>
              <a:rPr sz="1600" spc="-10" dirty="0">
                <a:latin typeface="Calibri"/>
                <a:cs typeface="Calibri"/>
              </a:rPr>
              <a:t>microorganisms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 </a:t>
            </a:r>
            <a:r>
              <a:rPr sz="1600" spc="-15" dirty="0">
                <a:latin typeface="Calibri"/>
                <a:cs typeface="Calibri"/>
              </a:rPr>
              <a:t>are </a:t>
            </a:r>
            <a:r>
              <a:rPr sz="1600" spc="-5" dirty="0">
                <a:latin typeface="Calibri"/>
                <a:cs typeface="Calibri"/>
              </a:rPr>
              <a:t>classified, along with molds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mushrooms,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spc="-15" dirty="0">
                <a:latin typeface="Calibri"/>
                <a:cs typeface="Calibri"/>
              </a:rPr>
              <a:t>members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 Kingdom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Fungi.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Source: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https://en.wikipedia.org/wiki/Yeast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67845"/>
                </a:solidFill>
                <a:latin typeface="Calibri"/>
                <a:cs typeface="Calibri"/>
              </a:rPr>
              <a:t>2.2.</a:t>
            </a:r>
            <a:r>
              <a:rPr sz="4000" spc="-3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F67845"/>
                </a:solidFill>
                <a:latin typeface="Calibri"/>
                <a:cs typeface="Calibri"/>
              </a:rPr>
              <a:t>Visualization</a:t>
            </a:r>
            <a:r>
              <a:rPr sz="4000" spc="-3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4000" spc="-90" dirty="0">
                <a:solidFill>
                  <a:srgbClr val="F67845"/>
                </a:solidFill>
                <a:latin typeface="Calibri"/>
                <a:cs typeface="Calibri"/>
              </a:rPr>
              <a:t>Today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4702" y="1204340"/>
            <a:ext cx="745235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Plots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four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sets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with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identical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statistics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051" y="1804416"/>
            <a:ext cx="8990076" cy="4648200"/>
            <a:chOff x="35051" y="1804416"/>
            <a:chExt cx="8990076" cy="4648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51" y="1804416"/>
              <a:ext cx="7505700" cy="4648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8251" y="4114800"/>
              <a:ext cx="2436876" cy="176174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82344" y="205816"/>
            <a:ext cx="482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67845"/>
                </a:solidFill>
                <a:latin typeface="Calibri"/>
                <a:cs typeface="Calibri"/>
              </a:rPr>
              <a:t>2.2.</a:t>
            </a:r>
            <a:r>
              <a:rPr sz="4000" spc="-3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F67845"/>
                </a:solidFill>
                <a:latin typeface="Calibri"/>
                <a:cs typeface="Calibri"/>
              </a:rPr>
              <a:t>Visualization</a:t>
            </a:r>
            <a:r>
              <a:rPr sz="4000" spc="-35" dirty="0">
                <a:solidFill>
                  <a:srgbClr val="F67845"/>
                </a:solidFill>
                <a:latin typeface="Calibri"/>
                <a:cs typeface="Calibri"/>
              </a:rPr>
              <a:t> </a:t>
            </a:r>
            <a:r>
              <a:rPr sz="4000" spc="-90" dirty="0">
                <a:solidFill>
                  <a:srgbClr val="F67845"/>
                </a:solidFill>
                <a:latin typeface="Calibri"/>
                <a:cs typeface="Calibri"/>
              </a:rPr>
              <a:t>Today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122" y="1205865"/>
            <a:ext cx="75914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Blood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vessel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configuration </a:t>
            </a:r>
            <a:r>
              <a:rPr sz="3000" spc="-5" dirty="0">
                <a:latin typeface="Calibri"/>
                <a:cs typeface="Calibri"/>
              </a:rPr>
              <a:t>of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head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brain.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1420" y="6335369"/>
            <a:ext cx="41986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Image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</a:t>
            </a:r>
            <a:r>
              <a:rPr sz="800" spc="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Gunther</a:t>
            </a:r>
            <a:r>
              <a:rPr sz="800" spc="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von</a:t>
            </a:r>
            <a:r>
              <a:rPr sz="800" spc="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Hagens,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Institute</a:t>
            </a:r>
            <a:r>
              <a:rPr sz="800" spc="2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for</a:t>
            </a:r>
            <a:r>
              <a:rPr sz="800" spc="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Plastination,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Heidelberg,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Germany,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  <a:hlinkClick r:id="rId3"/>
              </a:rPr>
              <a:t>www.bodyworlds.com.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8464" y="1799844"/>
            <a:ext cx="4471416" cy="450951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F55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87452"/>
            <a:ext cx="9144000" cy="6297295"/>
            <a:chOff x="0" y="187452"/>
            <a:chExt cx="9144000" cy="6297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672" y="187452"/>
              <a:ext cx="6699504" cy="62971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1740"/>
              <a:ext cx="9144000" cy="19446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13510" y="3177032"/>
            <a:ext cx="6316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3600" b="1" dirty="0">
                <a:latin typeface="Calibri"/>
                <a:cs typeface="Calibri"/>
              </a:rPr>
              <a:t>4.	</a:t>
            </a:r>
            <a:r>
              <a:rPr sz="3600" b="1" spc="-5" dirty="0">
                <a:latin typeface="Calibri"/>
                <a:cs typeface="Calibri"/>
              </a:rPr>
              <a:t>THE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spc="-35" dirty="0">
                <a:latin typeface="Calibri"/>
                <a:cs typeface="Calibri"/>
              </a:rPr>
              <a:t>VISUALIZATION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PROCESS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25914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Introduction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35940" y="1251369"/>
            <a:ext cx="7788909" cy="285559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Reasons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using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visualizations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Visualization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application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problem </a:t>
            </a:r>
            <a:r>
              <a:rPr sz="3200" spc="-5" dirty="0">
                <a:latin typeface="Calibri"/>
                <a:cs typeface="Calibri"/>
              </a:rPr>
              <a:t>solving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Process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visualization</a:t>
            </a:r>
            <a:endParaRPr sz="32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Visualization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pipeline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other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-5" dirty="0">
                <a:latin typeface="Calibri"/>
                <a:cs typeface="Calibri"/>
              </a:rPr>
              <a:t> analysis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pipelines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56775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4.</a:t>
            </a:r>
            <a:r>
              <a:rPr sz="4000" spc="-20" dirty="0"/>
              <a:t> </a:t>
            </a:r>
            <a:r>
              <a:rPr sz="4000" spc="-5" dirty="0"/>
              <a:t>The</a:t>
            </a:r>
            <a:r>
              <a:rPr sz="4000" spc="-25" dirty="0"/>
              <a:t> </a:t>
            </a:r>
            <a:r>
              <a:rPr sz="4000" spc="-15" dirty="0"/>
              <a:t>Visualization</a:t>
            </a:r>
            <a:r>
              <a:rPr sz="4000" spc="-35" dirty="0"/>
              <a:t> </a:t>
            </a:r>
            <a:r>
              <a:rPr sz="4000" spc="-15" dirty="0"/>
              <a:t>Process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1410969" y="5100573"/>
            <a:ext cx="6177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The visualization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process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high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level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view.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731" y="2866644"/>
            <a:ext cx="8153400" cy="137769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4612" y="239344"/>
            <a:ext cx="6790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4.1.</a:t>
            </a:r>
            <a:r>
              <a:rPr sz="3600" spc="-10" dirty="0"/>
              <a:t> </a:t>
            </a:r>
            <a:r>
              <a:rPr sz="3600" spc="-5" dirty="0"/>
              <a:t>The</a:t>
            </a:r>
            <a:r>
              <a:rPr sz="3600" spc="-15" dirty="0"/>
              <a:t> </a:t>
            </a:r>
            <a:r>
              <a:rPr sz="3600" spc="-10" dirty="0"/>
              <a:t>Computer</a:t>
            </a:r>
            <a:r>
              <a:rPr sz="3600" spc="-45" dirty="0"/>
              <a:t> </a:t>
            </a:r>
            <a:r>
              <a:rPr sz="3600" spc="-10" dirty="0"/>
              <a:t>Graphics</a:t>
            </a:r>
            <a:r>
              <a:rPr sz="3600" spc="-30" dirty="0"/>
              <a:t> </a:t>
            </a:r>
            <a:r>
              <a:rPr sz="3600" dirty="0"/>
              <a:t>Pipeline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02742" y="2303475"/>
            <a:ext cx="8456295" cy="4135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Stages: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Modeling</a:t>
            </a:r>
            <a:r>
              <a:rPr sz="1800" spc="-5" dirty="0">
                <a:solidFill>
                  <a:srgbClr val="003800"/>
                </a:solidFill>
                <a:latin typeface="Arial MT"/>
                <a:cs typeface="Arial MT"/>
              </a:rPr>
              <a:t>.</a:t>
            </a:r>
            <a:r>
              <a:rPr sz="1800" spc="30" dirty="0">
                <a:solidFill>
                  <a:srgbClr val="0038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3-D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generated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world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system.</a:t>
            </a:r>
            <a:endParaRPr sz="1800" dirty="0">
              <a:latin typeface="Arial MT"/>
              <a:cs typeface="Arial MT"/>
            </a:endParaRPr>
          </a:p>
          <a:p>
            <a:pPr marL="12700" marR="96520">
              <a:lnSpc>
                <a:spcPct val="100000"/>
              </a:lnSpc>
            </a:pP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Viewing</a:t>
            </a:r>
            <a:r>
              <a:rPr sz="1800" spc="-15" dirty="0">
                <a:solidFill>
                  <a:srgbClr val="003800"/>
                </a:solidFill>
                <a:latin typeface="Arial MT"/>
                <a:cs typeface="Arial MT"/>
              </a:rPr>
              <a:t>.</a:t>
            </a:r>
            <a:r>
              <a:rPr sz="1800" spc="70" dirty="0">
                <a:solidFill>
                  <a:srgbClr val="0038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virtual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camera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spc="-15" dirty="0">
                <a:latin typeface="Arial MT"/>
                <a:cs typeface="Arial MT"/>
              </a:rPr>
              <a:t>world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along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direction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orientation.</a:t>
            </a:r>
            <a:endParaRPr sz="1800" dirty="0">
              <a:latin typeface="Arial MT"/>
              <a:cs typeface="Arial MT"/>
            </a:endParaRPr>
          </a:p>
          <a:p>
            <a:pPr marL="12700" marR="55244">
              <a:lnSpc>
                <a:spcPct val="100000"/>
              </a:lnSpc>
              <a:tabLst>
                <a:tab pos="6144895" algn="l"/>
              </a:tabLst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Clipping</a:t>
            </a:r>
            <a:r>
              <a:rPr sz="1800" spc="-5" dirty="0">
                <a:solidFill>
                  <a:srgbClr val="003800"/>
                </a:solidFill>
                <a:latin typeface="Arial MT"/>
                <a:cs typeface="Arial MT"/>
              </a:rPr>
              <a:t>.</a:t>
            </a:r>
            <a:r>
              <a:rPr sz="1800" spc="30" dirty="0">
                <a:solidFill>
                  <a:srgbClr val="0038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 </a:t>
            </a:r>
            <a:r>
              <a:rPr sz="1800" spc="-5" dirty="0">
                <a:latin typeface="Arial MT"/>
                <a:cs typeface="Arial MT"/>
              </a:rPr>
              <a:t>specifying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bounds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desired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image,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removed,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those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partially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visible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clipped.	</a:t>
            </a:r>
            <a:r>
              <a:rPr sz="1800" spc="-5" dirty="0">
                <a:latin typeface="Arial MT"/>
                <a:cs typeface="Arial MT"/>
              </a:rPr>
              <a:t>(Clipping can actually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stages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pipeline.)</a:t>
            </a:r>
            <a:endParaRPr sz="18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Hidden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surface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removal</a:t>
            </a:r>
            <a:r>
              <a:rPr sz="1800" spc="-5" dirty="0">
                <a:solidFill>
                  <a:srgbClr val="003800"/>
                </a:solidFill>
                <a:latin typeface="Arial MT"/>
                <a:cs typeface="Arial MT"/>
              </a:rPr>
              <a:t>.</a:t>
            </a:r>
            <a:r>
              <a:rPr sz="1800" spc="20" dirty="0">
                <a:solidFill>
                  <a:srgbClr val="0038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Polygons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away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camera,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those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obscured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others,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removed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clipped.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(This 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integrated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process.)</a:t>
            </a:r>
            <a:endParaRPr sz="1800" dirty="0">
              <a:latin typeface="Arial MT"/>
              <a:cs typeface="Arial MT"/>
            </a:endParaRPr>
          </a:p>
          <a:p>
            <a:pPr marL="12700" marR="461009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Projection</a:t>
            </a:r>
            <a:r>
              <a:rPr sz="1800" spc="-5" dirty="0">
                <a:solidFill>
                  <a:srgbClr val="003800"/>
                </a:solidFill>
                <a:latin typeface="Arial MT"/>
                <a:cs typeface="Arial MT"/>
              </a:rPr>
              <a:t>.</a:t>
            </a:r>
            <a:r>
              <a:rPr sz="1800" spc="20" dirty="0">
                <a:solidFill>
                  <a:srgbClr val="0038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3800"/>
                </a:solidFill>
                <a:latin typeface="Arial MT"/>
                <a:cs typeface="Arial MT"/>
              </a:rPr>
              <a:t>3-D</a:t>
            </a:r>
            <a:r>
              <a:rPr sz="1800" spc="5" dirty="0">
                <a:solidFill>
                  <a:srgbClr val="0038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polygons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projected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2-D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plane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projection,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usually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perspective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transformation.</a:t>
            </a:r>
            <a:endParaRPr sz="1800" dirty="0">
              <a:latin typeface="Arial MT"/>
              <a:cs typeface="Arial MT"/>
            </a:endParaRPr>
          </a:p>
          <a:p>
            <a:pPr marL="12700" marR="31750" algn="just">
              <a:lnSpc>
                <a:spcPct val="98900"/>
              </a:lnSpc>
              <a:spcBef>
                <a:spcPts val="2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Rendering</a:t>
            </a:r>
            <a:r>
              <a:rPr sz="1800" spc="-5" dirty="0">
                <a:solidFill>
                  <a:srgbClr val="003800"/>
                </a:solidFill>
                <a:latin typeface="Arial MT"/>
                <a:cs typeface="Arial MT"/>
              </a:rPr>
              <a:t>.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actual color of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pixels </a:t>
            </a:r>
            <a:r>
              <a:rPr sz="1800" spc="-5" dirty="0">
                <a:latin typeface="Arial MT"/>
                <a:cs typeface="Arial MT"/>
              </a:rPr>
              <a:t>associated </a:t>
            </a:r>
            <a:r>
              <a:rPr sz="1800" spc="-15" dirty="0">
                <a:latin typeface="Arial MT"/>
                <a:cs typeface="Arial MT"/>
              </a:rPr>
              <a:t>with </a:t>
            </a:r>
            <a:r>
              <a:rPr sz="1800" spc="-5" dirty="0">
                <a:latin typeface="Arial MT"/>
                <a:cs typeface="Arial MT"/>
              </a:rPr>
              <a:t>a visible </a:t>
            </a:r>
            <a:r>
              <a:rPr sz="1800" spc="-10" dirty="0">
                <a:latin typeface="Arial MT"/>
                <a:cs typeface="Arial MT"/>
              </a:rPr>
              <a:t>polygon </a:t>
            </a:r>
            <a:r>
              <a:rPr sz="1800" spc="-5" dirty="0">
                <a:latin typeface="Arial MT"/>
                <a:cs typeface="Arial MT"/>
              </a:rPr>
              <a:t>depends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 a number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factors. (This process may also be applied </a:t>
            </a:r>
            <a:r>
              <a:rPr sz="1800" dirty="0">
                <a:latin typeface="Arial MT"/>
                <a:cs typeface="Arial MT"/>
              </a:rPr>
              <a:t>at </a:t>
            </a:r>
            <a:r>
              <a:rPr sz="1800" spc="-10" dirty="0">
                <a:latin typeface="Arial MT"/>
                <a:cs typeface="Arial MT"/>
              </a:rPr>
              <a:t>different </a:t>
            </a:r>
            <a:r>
              <a:rPr sz="1800" spc="-5" dirty="0">
                <a:latin typeface="Arial MT"/>
                <a:cs typeface="Arial MT"/>
              </a:rPr>
              <a:t>stages </a:t>
            </a:r>
            <a:r>
              <a:rPr sz="1800" dirty="0">
                <a:latin typeface="Arial MT"/>
                <a:cs typeface="Arial MT"/>
              </a:rPr>
              <a:t>of the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pipeline;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usually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performed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conjunction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projection.)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016" y="1196339"/>
            <a:ext cx="8167116" cy="93726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61518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4.2.</a:t>
            </a:r>
            <a:r>
              <a:rPr sz="4000" spc="-15" dirty="0"/>
              <a:t> </a:t>
            </a:r>
            <a:r>
              <a:rPr sz="4000" spc="-5" dirty="0"/>
              <a:t>The</a:t>
            </a:r>
            <a:r>
              <a:rPr sz="4000" spc="-15" dirty="0"/>
              <a:t> Visualization</a:t>
            </a:r>
            <a:r>
              <a:rPr sz="4000" spc="-25" dirty="0"/>
              <a:t> </a:t>
            </a:r>
            <a:r>
              <a:rPr sz="4000" spc="-5" dirty="0"/>
              <a:t>Pipeline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58267" y="3766820"/>
            <a:ext cx="8602980" cy="2610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Stages:</a:t>
            </a:r>
            <a:endParaRPr sz="1600" dirty="0">
              <a:latin typeface="Calibri"/>
              <a:cs typeface="Calibri"/>
            </a:endParaRPr>
          </a:p>
          <a:p>
            <a:pPr marL="355600" marR="51435" indent="-342900">
              <a:lnSpc>
                <a:spcPts val="1540"/>
              </a:lnSpc>
              <a:spcBef>
                <a:spcPts val="3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selection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Similar</a:t>
            </a:r>
            <a:r>
              <a:rPr sz="1600" spc="-10" dirty="0">
                <a:latin typeface="Calibri"/>
                <a:cs typeface="Calibri"/>
              </a:rPr>
              <a:t> 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clipping, </a:t>
            </a:r>
            <a:r>
              <a:rPr sz="1600" i="1" spc="-15" dirty="0">
                <a:latin typeface="Calibri"/>
                <a:cs typeface="Calibri"/>
              </a:rPr>
              <a:t>data</a:t>
            </a:r>
            <a:r>
              <a:rPr sz="1600" i="1" spc="25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selection</a:t>
            </a:r>
            <a:r>
              <a:rPr sz="1600" i="1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involves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identifying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subset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data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 </a:t>
            </a:r>
            <a:r>
              <a:rPr sz="1600" spc="-5" dirty="0">
                <a:latin typeface="Calibri"/>
                <a:cs typeface="Calibri"/>
              </a:rPr>
              <a:t>will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potentially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visualized.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ts val="1730"/>
              </a:lnSpc>
              <a:spcBef>
                <a:spcPts val="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Data to</a:t>
            </a:r>
            <a:r>
              <a:rPr sz="16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visual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mappings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heart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visualization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pipeline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performing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mapping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data</a:t>
            </a:r>
            <a:endParaRPr sz="1600" dirty="0">
              <a:latin typeface="Calibri"/>
              <a:cs typeface="Calibri"/>
            </a:endParaRPr>
          </a:p>
          <a:p>
            <a:pPr marL="355600">
              <a:lnSpc>
                <a:spcPts val="1730"/>
              </a:lnSpc>
            </a:pPr>
            <a:r>
              <a:rPr sz="1600" spc="-10" dirty="0">
                <a:latin typeface="Calibri"/>
                <a:cs typeface="Calibri"/>
              </a:rPr>
              <a:t>values to graphical </a:t>
            </a:r>
            <a:r>
              <a:rPr sz="1600" spc="-5" dirty="0">
                <a:latin typeface="Calibri"/>
                <a:cs typeface="Calibri"/>
              </a:rPr>
              <a:t>entities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their</a:t>
            </a:r>
            <a:r>
              <a:rPr sz="1600" spc="-10" dirty="0">
                <a:latin typeface="Calibri"/>
                <a:cs typeface="Calibri"/>
              </a:rPr>
              <a:t> attributes.</a:t>
            </a:r>
            <a:endParaRPr sz="1600" dirty="0">
              <a:latin typeface="Calibri"/>
              <a:cs typeface="Calibri"/>
            </a:endParaRPr>
          </a:p>
          <a:p>
            <a:pPr marL="355600" marR="45720" indent="-342900">
              <a:lnSpc>
                <a:spcPts val="1540"/>
              </a:lnSpc>
              <a:spcBef>
                <a:spcPts val="3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Scene</a:t>
            </a:r>
            <a:r>
              <a:rPr sz="16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parameter</a:t>
            </a:r>
            <a:r>
              <a:rPr sz="16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setting</a:t>
            </a:r>
            <a:r>
              <a:rPr sz="16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(view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transformations).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must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specify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several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attributes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visualization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independent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data.</a:t>
            </a:r>
            <a:r>
              <a:rPr sz="1600" spc="-5" dirty="0">
                <a:latin typeface="Calibri"/>
                <a:cs typeface="Calibri"/>
              </a:rPr>
              <a:t> These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include </a:t>
            </a:r>
            <a:r>
              <a:rPr sz="1600" spc="-10" dirty="0">
                <a:latin typeface="Calibri"/>
                <a:cs typeface="Calibri"/>
              </a:rPr>
              <a:t>color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map </a:t>
            </a:r>
            <a:r>
              <a:rPr sz="1600" spc="-10" dirty="0">
                <a:latin typeface="Calibri"/>
                <a:cs typeface="Calibri"/>
              </a:rPr>
              <a:t>selection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(certain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colors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have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clearly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defined</a:t>
            </a:r>
            <a:r>
              <a:rPr sz="1600" spc="-5" dirty="0">
                <a:latin typeface="Calibri"/>
                <a:cs typeface="Calibri"/>
              </a:rPr>
              <a:t> meaning),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sound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map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selection,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lighting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specifications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(for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3D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visualizations).</a:t>
            </a:r>
            <a:endParaRPr sz="16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385"/>
              </a:spcBef>
              <a:buFont typeface="Arial MT"/>
              <a:buChar char="•"/>
              <a:tabLst>
                <a:tab pos="355600" algn="l"/>
              </a:tabLst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Rendering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generation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of the visualization</a:t>
            </a:r>
            <a:r>
              <a:rPr sz="1600" spc="-5" dirty="0">
                <a:latin typeface="Calibri"/>
                <a:cs typeface="Calibri"/>
              </a:rPr>
              <a:t>. The specific </a:t>
            </a:r>
            <a:r>
              <a:rPr sz="1600" spc="-10" dirty="0">
                <a:latin typeface="Calibri"/>
                <a:cs typeface="Calibri"/>
              </a:rPr>
              <a:t>projection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rendering </a:t>
            </a:r>
            <a:r>
              <a:rPr sz="1600" spc="-5" dirty="0">
                <a:latin typeface="Calibri"/>
                <a:cs typeface="Calibri"/>
              </a:rPr>
              <a:t>of the visualization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objects varies according to </a:t>
            </a:r>
            <a:r>
              <a:rPr sz="1600" spc="-5" dirty="0">
                <a:latin typeface="Calibri"/>
                <a:cs typeface="Calibri"/>
              </a:rPr>
              <a:t>the mapping being used; </a:t>
            </a:r>
            <a:r>
              <a:rPr sz="1600" spc="-10" dirty="0">
                <a:latin typeface="Calibri"/>
                <a:cs typeface="Calibri"/>
              </a:rPr>
              <a:t>techniques such </a:t>
            </a:r>
            <a:r>
              <a:rPr sz="1600" spc="-5" dirty="0">
                <a:latin typeface="Calibri"/>
                <a:cs typeface="Calibri"/>
              </a:rPr>
              <a:t>as shading or </a:t>
            </a:r>
            <a:r>
              <a:rPr sz="1600" spc="-15" dirty="0">
                <a:latin typeface="Calibri"/>
                <a:cs typeface="Calibri"/>
              </a:rPr>
              <a:t>texture </a:t>
            </a:r>
            <a:r>
              <a:rPr sz="1600" spc="-5" dirty="0">
                <a:latin typeface="Calibri"/>
                <a:cs typeface="Calibri"/>
              </a:rPr>
              <a:t>mapping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might be </a:t>
            </a:r>
            <a:r>
              <a:rPr sz="1600" spc="-10" dirty="0">
                <a:latin typeface="Calibri"/>
                <a:cs typeface="Calibri"/>
              </a:rPr>
              <a:t>involved, </a:t>
            </a:r>
            <a:r>
              <a:rPr sz="1600" spc="-5" dirty="0">
                <a:latin typeface="Calibri"/>
                <a:cs typeface="Calibri"/>
              </a:rPr>
              <a:t>although </a:t>
            </a:r>
            <a:r>
              <a:rPr sz="1600" spc="-10" dirty="0">
                <a:latin typeface="Calibri"/>
                <a:cs typeface="Calibri"/>
              </a:rPr>
              <a:t>many </a:t>
            </a:r>
            <a:r>
              <a:rPr sz="1600" spc="-5" dirty="0">
                <a:latin typeface="Calibri"/>
                <a:cs typeface="Calibri"/>
              </a:rPr>
              <a:t>visualization </a:t>
            </a:r>
            <a:r>
              <a:rPr sz="1600" spc="-10" dirty="0">
                <a:latin typeface="Calibri"/>
                <a:cs typeface="Calibri"/>
              </a:rPr>
              <a:t>techniques </a:t>
            </a:r>
            <a:r>
              <a:rPr sz="1600" spc="-5" dirty="0">
                <a:latin typeface="Calibri"/>
                <a:cs typeface="Calibri"/>
              </a:rPr>
              <a:t>only </a:t>
            </a:r>
            <a:r>
              <a:rPr sz="1600" spc="-10" dirty="0">
                <a:latin typeface="Calibri"/>
                <a:cs typeface="Calibri"/>
              </a:rPr>
              <a:t>require drawing </a:t>
            </a:r>
            <a:r>
              <a:rPr sz="1600" spc="-5" dirty="0">
                <a:latin typeface="Calibri"/>
                <a:cs typeface="Calibri"/>
              </a:rPr>
              <a:t>lines and </a:t>
            </a:r>
            <a:r>
              <a:rPr sz="1600" spc="-10" dirty="0">
                <a:latin typeface="Calibri"/>
                <a:cs typeface="Calibri"/>
              </a:rPr>
              <a:t>uniformly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shaded polygons.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711" y="1196339"/>
            <a:ext cx="6896100" cy="24384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05850" y="6585381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72872"/>
            <a:ext cx="63658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4.3.</a:t>
            </a:r>
            <a:r>
              <a:rPr sz="3200" spc="10" dirty="0"/>
              <a:t> </a:t>
            </a:r>
            <a:r>
              <a:rPr sz="3200" spc="-5" dirty="0"/>
              <a:t>The</a:t>
            </a:r>
            <a:r>
              <a:rPr sz="3200" spc="-25" dirty="0"/>
              <a:t> </a:t>
            </a:r>
            <a:r>
              <a:rPr sz="3200" spc="-10" dirty="0"/>
              <a:t>Knowledge</a:t>
            </a:r>
            <a:r>
              <a:rPr sz="3200" spc="-25" dirty="0"/>
              <a:t> </a:t>
            </a:r>
            <a:r>
              <a:rPr sz="3200" spc="-10" dirty="0"/>
              <a:t>Discovery </a:t>
            </a:r>
            <a:r>
              <a:rPr sz="3200" dirty="0"/>
              <a:t>Pipeline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35940" y="2455926"/>
            <a:ext cx="8060690" cy="39217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b="1" spc="-10" dirty="0">
                <a:latin typeface="Calibri"/>
                <a:cs typeface="Calibri"/>
              </a:rPr>
              <a:t>Stages:</a:t>
            </a:r>
            <a:endParaRPr sz="1800">
              <a:latin typeface="Calibri"/>
              <a:cs typeface="Calibri"/>
            </a:endParaRPr>
          </a:p>
          <a:p>
            <a:pPr marL="355600" marR="822325" indent="-343535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.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pipeline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focus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data,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graphics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visualization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processes</a:t>
            </a:r>
            <a:r>
              <a:rPr sz="1800" spc="-10" dirty="0">
                <a:latin typeface="Calibri"/>
                <a:cs typeface="Calibri"/>
              </a:rPr>
              <a:t> often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assume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is </a:t>
            </a:r>
            <a:r>
              <a:rPr sz="1800" spc="-5" dirty="0">
                <a:latin typeface="Calibri"/>
                <a:cs typeface="Calibri"/>
              </a:rPr>
              <a:t>already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structured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facilitate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display.</a:t>
            </a:r>
            <a:endParaRPr sz="1800">
              <a:latin typeface="Calibri"/>
              <a:cs typeface="Calibri"/>
            </a:endParaRPr>
          </a:p>
          <a:p>
            <a:pPr marL="355600" marR="300990" indent="-34353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integration,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cleaning,</a:t>
            </a:r>
            <a:r>
              <a:rPr sz="1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warehousing</a:t>
            </a:r>
            <a:r>
              <a:rPr sz="1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selection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-10" dirty="0">
                <a:latin typeface="Calibri"/>
                <a:cs typeface="Calibri"/>
              </a:rPr>
              <a:t> involve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identifying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various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potentially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analyzed.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involve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filtering, </a:t>
            </a:r>
            <a:r>
              <a:rPr sz="1800" dirty="0">
                <a:latin typeface="Calibri"/>
                <a:cs typeface="Calibri"/>
              </a:rPr>
              <a:t> sampling, </a:t>
            </a:r>
            <a:r>
              <a:rPr sz="1800" spc="-5" dirty="0">
                <a:latin typeface="Calibri"/>
                <a:cs typeface="Calibri"/>
              </a:rPr>
              <a:t>subsetting,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aggregating,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techniques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help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curate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manage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mining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step.</a:t>
            </a:r>
            <a:endParaRPr sz="1800">
              <a:latin typeface="Calibri"/>
              <a:cs typeface="Calibri"/>
            </a:endParaRPr>
          </a:p>
          <a:p>
            <a:pPr marL="355600" marR="243840" indent="-34353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1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mining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heart 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pipeline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algorithmically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analyzing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model.</a:t>
            </a:r>
            <a:endParaRPr sz="18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Pattern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evaluation</a:t>
            </a:r>
            <a:r>
              <a:rPr sz="1800" spc="-10" dirty="0">
                <a:latin typeface="Calibri"/>
                <a:cs typeface="Calibri"/>
              </a:rPr>
              <a:t>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resulting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models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evaluated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determine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 </a:t>
            </a:r>
            <a:r>
              <a:rPr sz="1800" spc="-10" dirty="0">
                <a:latin typeface="Calibri"/>
                <a:cs typeface="Calibri"/>
              </a:rPr>
              <a:t>robustness,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stability,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precision,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accuracy.</a:t>
            </a:r>
            <a:endParaRPr sz="1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Rendering</a:t>
            </a:r>
            <a:r>
              <a:rPr sz="1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or visualization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specific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presented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user.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5904" y="0"/>
            <a:ext cx="8388350" cy="2491740"/>
            <a:chOff x="755904" y="0"/>
            <a:chExt cx="8388350" cy="24917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904" y="1196339"/>
              <a:ext cx="7667244" cy="1295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0811" y="0"/>
              <a:ext cx="1123187" cy="111556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F557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87452"/>
            <a:ext cx="9144000" cy="6297295"/>
            <a:chOff x="0" y="187452"/>
            <a:chExt cx="9144000" cy="6297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672" y="187452"/>
              <a:ext cx="6699504" cy="62971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1740"/>
              <a:ext cx="9144000" cy="19446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4540" y="2482722"/>
            <a:ext cx="5602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3600" b="1" dirty="0">
                <a:latin typeface="Calibri"/>
                <a:cs typeface="Calibri"/>
              </a:rPr>
              <a:t>1.	</a:t>
            </a:r>
            <a:r>
              <a:rPr sz="3600" b="1" spc="-75" dirty="0">
                <a:latin typeface="Calibri"/>
                <a:cs typeface="Calibri"/>
              </a:rPr>
              <a:t>WHAT</a:t>
            </a:r>
            <a:r>
              <a:rPr sz="3600" b="1" dirty="0">
                <a:latin typeface="Calibri"/>
                <a:cs typeface="Calibri"/>
              </a:rPr>
              <a:t> IS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35" dirty="0">
                <a:latin typeface="Calibri"/>
                <a:cs typeface="Calibri"/>
              </a:rPr>
              <a:t>VISUALIZATION?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7817" y="3631793"/>
            <a:ext cx="374967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Everyday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Life</a:t>
            </a:r>
            <a:endParaRPr sz="2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Important?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0811" y="0"/>
            <a:ext cx="1123187" cy="111556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2344" y="205816"/>
            <a:ext cx="5041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1. </a:t>
            </a:r>
            <a:r>
              <a:rPr sz="4000" spc="-15" dirty="0"/>
              <a:t>What </a:t>
            </a:r>
            <a:r>
              <a:rPr sz="4000" spc="-5" dirty="0"/>
              <a:t>Is</a:t>
            </a:r>
            <a:r>
              <a:rPr sz="4000" spc="-10" dirty="0"/>
              <a:t> </a:t>
            </a:r>
            <a:r>
              <a:rPr sz="4000" spc="-15" dirty="0"/>
              <a:t>Visualization?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35940" y="1246187"/>
            <a:ext cx="8028305" cy="459295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300" spc="-10" dirty="0">
                <a:latin typeface="Calibri"/>
                <a:cs typeface="Calibri"/>
              </a:rPr>
              <a:t>Definition:</a:t>
            </a:r>
            <a:endParaRPr sz="3300">
              <a:latin typeface="Calibri"/>
              <a:cs typeface="Calibri"/>
            </a:endParaRPr>
          </a:p>
          <a:p>
            <a:pPr marL="413384" marR="5080">
              <a:lnSpc>
                <a:spcPct val="100000"/>
              </a:lnSpc>
              <a:spcBef>
                <a:spcPts val="795"/>
              </a:spcBef>
            </a:pPr>
            <a:r>
              <a:rPr sz="3300" b="1" spc="-5" dirty="0">
                <a:latin typeface="Calibri"/>
                <a:cs typeface="Calibri"/>
              </a:rPr>
              <a:t>Visualization </a:t>
            </a:r>
            <a:r>
              <a:rPr sz="3300" b="1" dirty="0">
                <a:latin typeface="Calibri"/>
                <a:cs typeface="Calibri"/>
              </a:rPr>
              <a:t>– </a:t>
            </a:r>
            <a:r>
              <a:rPr sz="3300" b="1" spc="-5" dirty="0">
                <a:latin typeface="Calibri"/>
                <a:cs typeface="Calibri"/>
              </a:rPr>
              <a:t>communication </a:t>
            </a:r>
            <a:r>
              <a:rPr sz="3300" b="1" dirty="0">
                <a:latin typeface="Calibri"/>
                <a:cs typeface="Calibri"/>
              </a:rPr>
              <a:t>of </a:t>
            </a:r>
            <a:r>
              <a:rPr sz="3300" b="1" spc="5" dirty="0">
                <a:latin typeface="Calibri"/>
                <a:cs typeface="Calibri"/>
              </a:rPr>
              <a:t> </a:t>
            </a:r>
            <a:r>
              <a:rPr sz="3300" b="1" spc="-10" dirty="0">
                <a:latin typeface="Calibri"/>
                <a:cs typeface="Calibri"/>
              </a:rPr>
              <a:t>information</a:t>
            </a:r>
            <a:r>
              <a:rPr sz="3300" b="1" spc="-5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using </a:t>
            </a:r>
            <a:r>
              <a:rPr sz="3300" b="1" spc="-15" dirty="0">
                <a:latin typeface="Calibri"/>
                <a:cs typeface="Calibri"/>
              </a:rPr>
              <a:t>graphical</a:t>
            </a:r>
            <a:r>
              <a:rPr sz="3300" b="1" spc="-20" dirty="0">
                <a:latin typeface="Calibri"/>
                <a:cs typeface="Calibri"/>
              </a:rPr>
              <a:t> </a:t>
            </a:r>
            <a:r>
              <a:rPr sz="3300" b="1" spc="-15" dirty="0">
                <a:latin typeface="Calibri"/>
                <a:cs typeface="Calibri"/>
              </a:rPr>
              <a:t>representations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5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300" spc="-10" dirty="0">
                <a:latin typeface="Calibri"/>
                <a:cs typeface="Calibri"/>
              </a:rPr>
              <a:t>Picture</a:t>
            </a:r>
            <a:r>
              <a:rPr sz="3300" spc="-2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vs</a:t>
            </a:r>
            <a:r>
              <a:rPr sz="3300" spc="-30" dirty="0">
                <a:latin typeface="Calibri"/>
                <a:cs typeface="Calibri"/>
              </a:rPr>
              <a:t> </a:t>
            </a:r>
            <a:r>
              <a:rPr sz="3300" spc="-20" dirty="0">
                <a:latin typeface="Calibri"/>
                <a:cs typeface="Calibri"/>
              </a:rPr>
              <a:t>text</a:t>
            </a:r>
            <a:endParaRPr sz="33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756920" algn="l"/>
              </a:tabLst>
            </a:pPr>
            <a:r>
              <a:rPr sz="3000" spc="-5" dirty="0">
                <a:latin typeface="Calibri"/>
                <a:cs typeface="Calibri"/>
              </a:rPr>
              <a:t>Image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interpretation </a:t>
            </a:r>
            <a:r>
              <a:rPr sz="3000" dirty="0">
                <a:latin typeface="Calibri"/>
                <a:cs typeface="Calibri"/>
              </a:rPr>
              <a:t>–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parallel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process</a:t>
            </a:r>
            <a:endParaRPr sz="3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5"/>
              </a:spcBef>
              <a:buFont typeface="Arial MT"/>
              <a:buChar char="–"/>
              <a:tabLst>
                <a:tab pos="756920" algn="l"/>
              </a:tabLst>
            </a:pPr>
            <a:r>
              <a:rPr sz="3000" spc="-85" dirty="0">
                <a:latin typeface="Calibri"/>
                <a:cs typeface="Calibri"/>
              </a:rPr>
              <a:t>Text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analysis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–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sequential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process</a:t>
            </a:r>
            <a:r>
              <a:rPr sz="3000" spc="-5" dirty="0">
                <a:latin typeface="Calibri"/>
                <a:cs typeface="Calibri"/>
              </a:rPr>
              <a:t> of </a:t>
            </a:r>
            <a:r>
              <a:rPr sz="3000" spc="-10" dirty="0">
                <a:latin typeface="Calibri"/>
                <a:cs typeface="Calibri"/>
              </a:rPr>
              <a:t>reading</a:t>
            </a:r>
            <a:endParaRPr sz="3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Font typeface="Arial MT"/>
              <a:buChar char="–"/>
              <a:tabLst>
                <a:tab pos="756920" algn="l"/>
              </a:tabLst>
            </a:pPr>
            <a:r>
              <a:rPr sz="3000" spc="-10" dirty="0">
                <a:latin typeface="Calibri"/>
                <a:cs typeface="Calibri"/>
              </a:rPr>
              <a:t>Pictures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are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independent</a:t>
            </a:r>
            <a:r>
              <a:rPr sz="3000" spc="-5" dirty="0">
                <a:latin typeface="Calibri"/>
                <a:cs typeface="Calibri"/>
              </a:rPr>
              <a:t> of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language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0811" y="0"/>
            <a:ext cx="1123187" cy="11155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4917" y="205816"/>
            <a:ext cx="68059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1.1.</a:t>
            </a:r>
            <a:r>
              <a:rPr sz="4000" spc="-15" dirty="0"/>
              <a:t> Visualization</a:t>
            </a:r>
            <a:r>
              <a:rPr sz="4000" spc="-20" dirty="0"/>
              <a:t> </a:t>
            </a:r>
            <a:r>
              <a:rPr sz="4000" spc="-5" dirty="0"/>
              <a:t>in </a:t>
            </a:r>
            <a:r>
              <a:rPr sz="4000" spc="-35" dirty="0"/>
              <a:t>Everyday</a:t>
            </a:r>
            <a:r>
              <a:rPr sz="4000" spc="5" dirty="0"/>
              <a:t> </a:t>
            </a:r>
            <a:r>
              <a:rPr sz="4000" spc="-30" dirty="0"/>
              <a:t>Life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35940" y="1286383"/>
            <a:ext cx="8033384" cy="475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10" dirty="0">
                <a:latin typeface="Calibri"/>
                <a:cs typeface="Calibri"/>
              </a:rPr>
              <a:t>The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result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of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spc="-10" dirty="0">
                <a:latin typeface="Calibri"/>
                <a:cs typeface="Calibri"/>
              </a:rPr>
              <a:t>financial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and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stock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market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analysis</a:t>
            </a:r>
            <a:endParaRPr sz="2500">
              <a:latin typeface="Calibri"/>
              <a:cs typeface="Calibri"/>
            </a:endParaRPr>
          </a:p>
          <a:p>
            <a:pPr marL="355600" marR="5080" indent="-343535">
              <a:lnSpc>
                <a:spcPts val="2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Calibri"/>
                <a:cs typeface="Calibri"/>
              </a:rPr>
              <a:t>A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mechanical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and</a:t>
            </a:r>
            <a:r>
              <a:rPr sz="2500" dirty="0">
                <a:latin typeface="Calibri"/>
                <a:cs typeface="Calibri"/>
              </a:rPr>
              <a:t> civil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engineering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rotary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bridge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design and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systems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analysis</a:t>
            </a:r>
            <a:endParaRPr sz="25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breast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cancer</a:t>
            </a:r>
            <a:r>
              <a:rPr sz="2500" spc="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MRI </a:t>
            </a:r>
            <a:r>
              <a:rPr sz="2500" spc="-25" dirty="0">
                <a:latin typeface="Calibri"/>
                <a:cs typeface="Calibri"/>
              </a:rPr>
              <a:t>for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diagnosis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and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therapy</a:t>
            </a:r>
            <a:endParaRPr sz="25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spc="-10" dirty="0">
                <a:latin typeface="Calibri"/>
                <a:cs typeface="Calibri"/>
              </a:rPr>
              <a:t>comet path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data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and</a:t>
            </a:r>
            <a:r>
              <a:rPr sz="2500" spc="-10" dirty="0">
                <a:latin typeface="Calibri"/>
                <a:cs typeface="Calibri"/>
              </a:rPr>
              <a:t> trend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analysis</a:t>
            </a:r>
            <a:endParaRPr sz="25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10" dirty="0">
                <a:latin typeface="Calibri"/>
                <a:cs typeface="Calibri"/>
              </a:rPr>
              <a:t>The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analysis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of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human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population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smoking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behaviors</a:t>
            </a:r>
            <a:endParaRPr sz="2500">
              <a:latin typeface="Calibri"/>
              <a:cs typeface="Calibri"/>
            </a:endParaRPr>
          </a:p>
          <a:p>
            <a:pPr marL="355600" marR="1069340" indent="-343535">
              <a:lnSpc>
                <a:spcPts val="2400"/>
              </a:lnSpc>
              <a:spcBef>
                <a:spcPts val="58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Calibri"/>
                <a:cs typeface="Calibri"/>
              </a:rPr>
              <a:t>A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study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of actuarial </a:t>
            </a:r>
            <a:r>
              <a:rPr sz="2500" spc="-20" dirty="0">
                <a:latin typeface="Calibri"/>
                <a:cs typeface="Calibri"/>
              </a:rPr>
              <a:t>data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for</a:t>
            </a:r>
            <a:r>
              <a:rPr sz="2500" spc="-10" dirty="0">
                <a:latin typeface="Calibri"/>
                <a:cs typeface="Calibri"/>
              </a:rPr>
              <a:t> confirming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and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guiding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quantitative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analysis</a:t>
            </a:r>
            <a:endParaRPr sz="25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10" dirty="0">
                <a:latin typeface="Calibri"/>
                <a:cs typeface="Calibri"/>
              </a:rPr>
              <a:t>The simulation </a:t>
            </a:r>
            <a:r>
              <a:rPr sz="2500" spc="-5" dirty="0">
                <a:latin typeface="Calibri"/>
                <a:cs typeface="Calibri"/>
              </a:rPr>
              <a:t>of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complex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process</a:t>
            </a:r>
            <a:endParaRPr sz="25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10" dirty="0">
                <a:latin typeface="Calibri"/>
                <a:cs typeface="Calibri"/>
              </a:rPr>
              <a:t>The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analysis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of a </a:t>
            </a:r>
            <a:r>
              <a:rPr sz="2500" spc="-10" dirty="0">
                <a:latin typeface="Calibri"/>
                <a:cs typeface="Calibri"/>
              </a:rPr>
              <a:t>simulation</a:t>
            </a:r>
            <a:r>
              <a:rPr sz="2500" spc="-5" dirty="0">
                <a:latin typeface="Calibri"/>
                <a:cs typeface="Calibri"/>
              </a:rPr>
              <a:t> of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 </a:t>
            </a:r>
            <a:r>
              <a:rPr sz="2500" spc="-20" dirty="0">
                <a:latin typeface="Calibri"/>
                <a:cs typeface="Calibri"/>
              </a:rPr>
              <a:t>physical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system</a:t>
            </a:r>
            <a:endParaRPr sz="2500">
              <a:latin typeface="Calibri"/>
              <a:cs typeface="Calibri"/>
            </a:endParaRPr>
          </a:p>
          <a:p>
            <a:pPr marL="355600" marR="857885" indent="-343535">
              <a:lnSpc>
                <a:spcPts val="24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5" dirty="0">
                <a:latin typeface="Calibri"/>
                <a:cs typeface="Calibri"/>
              </a:rPr>
              <a:t>A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visual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representation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of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Facebook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friends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and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their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connections</a:t>
            </a:r>
            <a:endParaRPr sz="25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500" spc="-10" dirty="0">
                <a:latin typeface="Calibri"/>
                <a:cs typeface="Calibri"/>
              </a:rPr>
              <a:t>Marketing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posters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and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advertising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5"/>
              </a:spcBef>
            </a:pPr>
            <a:r>
              <a:rPr dirty="0"/>
              <a:t>1.2. </a:t>
            </a:r>
            <a:r>
              <a:rPr spc="-25" dirty="0"/>
              <a:t>Why</a:t>
            </a:r>
            <a:r>
              <a:rPr dirty="0"/>
              <a:t> Is</a:t>
            </a:r>
            <a:r>
              <a:rPr spc="5" dirty="0"/>
              <a:t> </a:t>
            </a:r>
            <a:r>
              <a:rPr spc="-10" dirty="0"/>
              <a:t>Visualization</a:t>
            </a:r>
            <a:r>
              <a:rPr spc="-20" dirty="0"/>
              <a:t> </a:t>
            </a:r>
            <a:r>
              <a:rPr spc="-10" dirty="0"/>
              <a:t>Important?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90" y="1636268"/>
            <a:ext cx="2048510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The same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plotted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different 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scales is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perceived </a:t>
            </a:r>
            <a:r>
              <a:rPr sz="3200" spc="-5" dirty="0">
                <a:latin typeface="Calibri"/>
                <a:cs typeface="Calibri"/>
              </a:rPr>
              <a:t> d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am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ally  </a:t>
            </a:r>
            <a:r>
              <a:rPr sz="3200" spc="-20" dirty="0">
                <a:latin typeface="Calibri"/>
                <a:cs typeface="Calibri"/>
              </a:rPr>
              <a:t>differently: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13304" y="1257300"/>
            <a:ext cx="5615940" cy="4700270"/>
            <a:chOff x="2813304" y="1257300"/>
            <a:chExt cx="5615940" cy="47002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3304" y="3848100"/>
              <a:ext cx="2607564" cy="21092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0155" y="1257300"/>
              <a:ext cx="2609088" cy="21076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2348" y="3848100"/>
              <a:ext cx="2596896" cy="21092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900552" y="3388613"/>
            <a:ext cx="2421890" cy="41020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678180" marR="5080" indent="-666115">
              <a:lnSpc>
                <a:spcPts val="1340"/>
              </a:lnSpc>
              <a:spcBef>
                <a:spcPts val="430"/>
              </a:spcBef>
            </a:pPr>
            <a:r>
              <a:rPr sz="1400" spc="-5" dirty="0">
                <a:latin typeface="Calibri"/>
                <a:cs typeface="Calibri"/>
              </a:rPr>
              <a:t>(a) </a:t>
            </a:r>
            <a:r>
              <a:rPr sz="1400" spc="-10" dirty="0">
                <a:latin typeface="Calibri"/>
                <a:cs typeface="Calibri"/>
              </a:rPr>
              <a:t>Equally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(uniformly)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large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scale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" dirty="0">
                <a:latin typeface="Calibri"/>
                <a:cs typeface="Calibri"/>
              </a:rPr>
              <a:t> both </a:t>
            </a:r>
            <a:r>
              <a:rPr sz="1400" i="1" dirty="0">
                <a:latin typeface="Calibri"/>
                <a:cs typeface="Calibri"/>
              </a:rPr>
              <a:t>x</a:t>
            </a:r>
            <a:r>
              <a:rPr sz="1400" i="1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4234" y="3437890"/>
            <a:ext cx="13506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(b)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Large </a:t>
            </a:r>
            <a:r>
              <a:rPr sz="1400" spc="-5" dirty="0">
                <a:latin typeface="Calibri"/>
                <a:cs typeface="Calibri"/>
              </a:rPr>
              <a:t>scale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57447" y="6103721"/>
            <a:ext cx="1332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(c)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Large </a:t>
            </a:r>
            <a:r>
              <a:rPr sz="1400" spc="-5" dirty="0">
                <a:latin typeface="Calibri"/>
                <a:cs typeface="Calibri"/>
              </a:rPr>
              <a:t>scale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3571" y="6065621"/>
            <a:ext cx="2376170" cy="410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1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(d) </a:t>
            </a:r>
            <a:r>
              <a:rPr sz="1400" spc="-5" dirty="0">
                <a:latin typeface="Calibri"/>
                <a:cs typeface="Calibri"/>
              </a:rPr>
              <a:t>Scale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determined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range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510"/>
              </a:lnSpc>
            </a:pPr>
            <a:r>
              <a:rPr sz="1400" i="1" dirty="0">
                <a:latin typeface="Calibri"/>
                <a:cs typeface="Calibri"/>
              </a:rPr>
              <a:t>x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y</a:t>
            </a:r>
            <a:r>
              <a:rPr sz="1400" spc="-5" dirty="0">
                <a:latin typeface="Calibri"/>
                <a:cs typeface="Calibri"/>
              </a:rPr>
              <a:t>-values.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95016" y="1267967"/>
            <a:ext cx="2634996" cy="214884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1664" cy="1054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5"/>
              </a:spcBef>
            </a:pPr>
            <a:r>
              <a:rPr dirty="0"/>
              <a:t>1.2. </a:t>
            </a:r>
            <a:r>
              <a:rPr spc="-25" dirty="0"/>
              <a:t>Why</a:t>
            </a:r>
            <a:r>
              <a:rPr dirty="0"/>
              <a:t> Is</a:t>
            </a:r>
            <a:r>
              <a:rPr spc="5" dirty="0"/>
              <a:t> </a:t>
            </a:r>
            <a:r>
              <a:rPr spc="-10" dirty="0"/>
              <a:t>Visualization</a:t>
            </a:r>
            <a:r>
              <a:rPr spc="-20" dirty="0"/>
              <a:t> </a:t>
            </a:r>
            <a:r>
              <a:rPr spc="-10" dirty="0"/>
              <a:t>Important?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268095"/>
            <a:ext cx="8045450" cy="484441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55600" marR="782955" indent="-343535">
              <a:lnSpc>
                <a:spcPct val="80000"/>
              </a:lnSpc>
              <a:spcBef>
                <a:spcPts val="82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000" spc="-10" dirty="0">
                <a:latin typeface="Calibri"/>
                <a:cs typeface="Calibri"/>
              </a:rPr>
              <a:t>Sight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–</a:t>
            </a:r>
            <a:r>
              <a:rPr sz="3000" spc="-5" dirty="0">
                <a:latin typeface="Calibri"/>
                <a:cs typeface="Calibri"/>
              </a:rPr>
              <a:t> one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of our </a:t>
            </a:r>
            <a:r>
              <a:rPr sz="3000" spc="-40" dirty="0">
                <a:latin typeface="Calibri"/>
                <a:cs typeface="Calibri"/>
              </a:rPr>
              <a:t>key</a:t>
            </a:r>
            <a:r>
              <a:rPr sz="3000" spc="-5" dirty="0">
                <a:latin typeface="Calibri"/>
                <a:cs typeface="Calibri"/>
              </a:rPr>
              <a:t> senses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for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information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understanding</a:t>
            </a:r>
            <a:endParaRPr sz="3000">
              <a:latin typeface="Calibri"/>
              <a:cs typeface="Calibri"/>
            </a:endParaRPr>
          </a:p>
          <a:p>
            <a:pPr marL="355600" marR="306705" indent="-343535">
              <a:lnSpc>
                <a:spcPct val="80000"/>
              </a:lnSpc>
              <a:spcBef>
                <a:spcPts val="72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0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sz="3000" spc="-5" dirty="0">
                <a:latin typeface="Calibri"/>
                <a:cs typeface="Calibri"/>
              </a:rPr>
              <a:t>: </a:t>
            </a:r>
            <a:r>
              <a:rPr sz="3000" spc="-25" dirty="0">
                <a:latin typeface="Calibri"/>
                <a:cs typeface="Calibri"/>
              </a:rPr>
              <a:t>effect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dirty="0">
                <a:latin typeface="Calibri"/>
                <a:cs typeface="Calibri"/>
              </a:rPr>
              <a:t>the </a:t>
            </a:r>
            <a:r>
              <a:rPr sz="3000" spc="-15" dirty="0">
                <a:latin typeface="Calibri"/>
                <a:cs typeface="Calibri"/>
              </a:rPr>
              <a:t>presentation </a:t>
            </a:r>
            <a:r>
              <a:rPr sz="3000" spc="-5" dirty="0">
                <a:latin typeface="Calibri"/>
                <a:cs typeface="Calibri"/>
              </a:rPr>
              <a:t>of </a:t>
            </a:r>
            <a:r>
              <a:rPr sz="3000" spc="-15" dirty="0">
                <a:latin typeface="Calibri"/>
                <a:cs typeface="Calibri"/>
              </a:rPr>
              <a:t>data </a:t>
            </a:r>
            <a:r>
              <a:rPr sz="3000" spc="-5" dirty="0">
                <a:latin typeface="Calibri"/>
                <a:cs typeface="Calibri"/>
              </a:rPr>
              <a:t>on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decision-making</a:t>
            </a:r>
            <a:r>
              <a:rPr sz="3000" spc="-15" dirty="0">
                <a:latin typeface="Calibri"/>
                <a:cs typeface="Calibri"/>
              </a:rPr>
              <a:t> process</a:t>
            </a:r>
            <a:endParaRPr sz="3000">
              <a:latin typeface="Calibri"/>
              <a:cs typeface="Calibri"/>
            </a:endParaRPr>
          </a:p>
          <a:p>
            <a:pPr marL="756285" marR="632460" lvl="1" indent="-287020">
              <a:lnSpc>
                <a:spcPct val="80000"/>
              </a:lnSpc>
              <a:spcBef>
                <a:spcPts val="640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Fig.1.1(a)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large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uniform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scale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 </a:t>
            </a:r>
            <a:r>
              <a:rPr sz="2600" spc="-5" dirty="0">
                <a:latin typeface="Calibri"/>
                <a:cs typeface="Calibri"/>
              </a:rPr>
              <a:t>values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dirty="0">
                <a:latin typeface="Calibri"/>
                <a:cs typeface="Calibri"/>
              </a:rPr>
              <a:t> close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each </a:t>
            </a:r>
            <a:r>
              <a:rPr sz="2600" spc="-10" dirty="0">
                <a:latin typeface="Calibri"/>
                <a:cs typeface="Calibri"/>
              </a:rPr>
              <a:t>others, </a:t>
            </a:r>
            <a:r>
              <a:rPr sz="2600" dirty="0">
                <a:latin typeface="Calibri"/>
                <a:cs typeface="Calibri"/>
              </a:rPr>
              <a:t>no </a:t>
            </a:r>
            <a:r>
              <a:rPr sz="2600" spc="-15" dirty="0">
                <a:latin typeface="Calibri"/>
                <a:cs typeface="Calibri"/>
              </a:rPr>
              <a:t>differentiation </a:t>
            </a:r>
            <a:r>
              <a:rPr sz="2600" dirty="0">
                <a:latin typeface="Calibri"/>
                <a:cs typeface="Calibri"/>
              </a:rPr>
              <a:t>of individual </a:t>
            </a:r>
            <a:r>
              <a:rPr sz="2600" spc="-15" dirty="0">
                <a:latin typeface="Calibri"/>
                <a:cs typeface="Calibri"/>
              </a:rPr>
              <a:t>data </a:t>
            </a:r>
            <a:r>
              <a:rPr sz="2600" spc="-10" dirty="0">
                <a:latin typeface="Calibri"/>
                <a:cs typeface="Calibri"/>
              </a:rPr>
              <a:t> points</a:t>
            </a:r>
            <a:endParaRPr sz="2600">
              <a:latin typeface="Calibri"/>
              <a:cs typeface="Calibri"/>
            </a:endParaRPr>
          </a:p>
          <a:p>
            <a:pPr marL="756285" marR="673735" lvl="1" indent="-287020">
              <a:lnSpc>
                <a:spcPts val="2500"/>
              </a:lnSpc>
              <a:spcBef>
                <a:spcPts val="600"/>
              </a:spcBef>
              <a:buFont typeface="Arial MT"/>
              <a:buChar char="–"/>
              <a:tabLst>
                <a:tab pos="756920" algn="l"/>
                <a:tab pos="3757929" algn="l"/>
              </a:tabLst>
            </a:pPr>
            <a:r>
              <a:rPr sz="2600" spc="-5" dirty="0">
                <a:latin typeface="Calibri"/>
                <a:cs typeface="Calibri"/>
              </a:rPr>
              <a:t>Fig.1.1(b)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larger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scale	of </a:t>
            </a:r>
            <a:r>
              <a:rPr sz="2600" spc="-10" dirty="0">
                <a:latin typeface="Calibri"/>
                <a:cs typeface="Calibri"/>
              </a:rPr>
              <a:t>y-axis </a:t>
            </a:r>
            <a:r>
              <a:rPr sz="2600" dirty="0">
                <a:latin typeface="Calibri"/>
                <a:cs typeface="Calibri"/>
              </a:rPr>
              <a:t>– linear </a:t>
            </a:r>
            <a:r>
              <a:rPr sz="2600" spc="-15" dirty="0">
                <a:latin typeface="Calibri"/>
                <a:cs typeface="Calibri"/>
              </a:rPr>
              <a:t>horizontal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pattern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(clustering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 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vertical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direction)</a:t>
            </a:r>
            <a:endParaRPr sz="2600">
              <a:latin typeface="Calibri"/>
              <a:cs typeface="Calibri"/>
            </a:endParaRPr>
          </a:p>
          <a:p>
            <a:pPr marL="756285" marR="5080" lvl="1" indent="-287020">
              <a:lnSpc>
                <a:spcPts val="2500"/>
              </a:lnSpc>
              <a:spcBef>
                <a:spcPts val="615"/>
              </a:spcBef>
              <a:buFont typeface="Arial MT"/>
              <a:buChar char="–"/>
              <a:tabLst>
                <a:tab pos="756920" algn="l"/>
                <a:tab pos="3723004" algn="l"/>
              </a:tabLst>
            </a:pPr>
            <a:r>
              <a:rPr sz="2600" spc="-5" dirty="0">
                <a:latin typeface="Calibri"/>
                <a:cs typeface="Calibri"/>
              </a:rPr>
              <a:t>Fig.1.1(c)</a:t>
            </a:r>
            <a:r>
              <a:rPr sz="2600" spc="-10" dirty="0">
                <a:latin typeface="Calibri"/>
                <a:cs typeface="Calibri"/>
              </a:rPr>
              <a:t> larger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scale	</a:t>
            </a:r>
            <a:r>
              <a:rPr sz="2600" dirty="0">
                <a:latin typeface="Calibri"/>
                <a:cs typeface="Calibri"/>
              </a:rPr>
              <a:t>of </a:t>
            </a:r>
            <a:r>
              <a:rPr sz="2600" spc="-10" dirty="0">
                <a:latin typeface="Calibri"/>
                <a:cs typeface="Calibri"/>
              </a:rPr>
              <a:t>x-axis </a:t>
            </a:r>
            <a:r>
              <a:rPr sz="2600" dirty="0">
                <a:latin typeface="Calibri"/>
                <a:cs typeface="Calibri"/>
              </a:rPr>
              <a:t>– linear </a:t>
            </a:r>
            <a:r>
              <a:rPr sz="2600" spc="-5" dirty="0">
                <a:latin typeface="Calibri"/>
                <a:cs typeface="Calibri"/>
              </a:rPr>
              <a:t>vertical </a:t>
            </a:r>
            <a:r>
              <a:rPr sz="2600" spc="-15" dirty="0">
                <a:latin typeface="Calibri"/>
                <a:cs typeface="Calibri"/>
              </a:rPr>
              <a:t>pattern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(clustering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 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horizontal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direction)</a:t>
            </a:r>
            <a:endParaRPr sz="2600">
              <a:latin typeface="Calibri"/>
              <a:cs typeface="Calibri"/>
            </a:endParaRPr>
          </a:p>
          <a:p>
            <a:pPr marL="756285" marR="755015" lvl="1" indent="-287020">
              <a:lnSpc>
                <a:spcPct val="80000"/>
              </a:lnSpc>
              <a:spcBef>
                <a:spcPts val="64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Fig.1.1(d) use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15" dirty="0">
                <a:latin typeface="Calibri"/>
                <a:cs typeface="Calibri"/>
              </a:rPr>
              <a:t>range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spc="-20" dirty="0">
                <a:latin typeface="Calibri"/>
                <a:cs typeface="Calibri"/>
              </a:rPr>
              <a:t>data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determine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scaling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>
                <a:solidFill>
                  <a:srgbClr val="F67845"/>
                </a:solidFill>
              </a:rPr>
              <a:t>Interactive</a:t>
            </a:r>
            <a:r>
              <a:rPr spc="-30"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Data</a:t>
            </a:r>
            <a:r>
              <a:rPr dirty="0">
                <a:solidFill>
                  <a:srgbClr val="F67845"/>
                </a:solidFill>
              </a:rPr>
              <a:t> </a:t>
            </a:r>
            <a:r>
              <a:rPr spc="-5" dirty="0">
                <a:solidFill>
                  <a:srgbClr val="F67845"/>
                </a:solidFill>
              </a:rPr>
              <a:t>Visualization</a:t>
            </a:r>
            <a:r>
              <a:rPr spc="10" dirty="0">
                <a:solidFill>
                  <a:srgbClr val="F67845"/>
                </a:solidFill>
              </a:rPr>
              <a:t> </a:t>
            </a:r>
            <a:r>
              <a:rPr dirty="0">
                <a:solidFill>
                  <a:srgbClr val="F67845"/>
                </a:solidFill>
              </a:rPr>
              <a:t>– </a:t>
            </a:r>
            <a:r>
              <a:rPr spc="-5" dirty="0"/>
              <a:t>Foundation,</a:t>
            </a:r>
            <a:r>
              <a:rPr spc="20" dirty="0"/>
              <a:t> </a:t>
            </a:r>
            <a:r>
              <a:rPr spc="-5" dirty="0"/>
              <a:t>Techniques, and</a:t>
            </a:r>
            <a:r>
              <a:rPr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Matthew</a:t>
            </a:r>
            <a:r>
              <a:rPr spc="-10" dirty="0"/>
              <a:t> </a:t>
            </a:r>
            <a:r>
              <a:rPr dirty="0"/>
              <a:t>Ward</a:t>
            </a:r>
            <a:r>
              <a:rPr spc="-25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Georges</a:t>
            </a:r>
            <a:r>
              <a:rPr spc="200" dirty="0"/>
              <a:t> </a:t>
            </a:r>
            <a:r>
              <a:rPr spc="-5" dirty="0"/>
              <a:t>Grinstein</a:t>
            </a:r>
            <a:r>
              <a:rPr spc="20" dirty="0"/>
              <a:t> </a:t>
            </a:r>
            <a:r>
              <a:rPr dirty="0"/>
              <a:t>│</a:t>
            </a:r>
            <a:r>
              <a:rPr spc="-15" dirty="0"/>
              <a:t> </a:t>
            </a:r>
            <a:r>
              <a:rPr spc="-5" dirty="0"/>
              <a:t>Daniel</a:t>
            </a:r>
            <a:r>
              <a:rPr spc="200" dirty="0"/>
              <a:t> </a:t>
            </a:r>
            <a:r>
              <a:rPr spc="-5" dirty="0"/>
              <a:t>Keim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2759</Words>
  <Application>Microsoft Macintosh PowerPoint</Application>
  <PresentationFormat>On-screen Show (4:3)</PresentationFormat>
  <Paragraphs>327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Arial MT</vt:lpstr>
      <vt:lpstr>Calibri</vt:lpstr>
      <vt:lpstr>Office Theme</vt:lpstr>
      <vt:lpstr>DATA VISUALIZATION</vt:lpstr>
      <vt:lpstr>Interactive Data Visualization Introduction</vt:lpstr>
      <vt:lpstr>Introduction</vt:lpstr>
      <vt:lpstr>Introduction</vt:lpstr>
      <vt:lpstr>1. WHAT IS VISUALIZATION?</vt:lpstr>
      <vt:lpstr>1. What Is Visualization?</vt:lpstr>
      <vt:lpstr>1.1. Visualization in Everyday Life</vt:lpstr>
      <vt:lpstr>1.2. Why Is Visualization Important?</vt:lpstr>
      <vt:lpstr>1.2. Why Is Visualization Important?</vt:lpstr>
      <vt:lpstr>1.2. Why Is Visualization Important?</vt:lpstr>
      <vt:lpstr>1.2. Why Is Visualization Important?</vt:lpstr>
      <vt:lpstr>1.2. Why Is Visualization Important?</vt:lpstr>
      <vt:lpstr>1.2. Why Is Visualization Important?</vt:lpstr>
      <vt:lpstr>PowerPoint Presentation</vt:lpstr>
      <vt:lpstr>1.2. Why Is Visualization Important?</vt:lpstr>
      <vt:lpstr>2. HISTORY OF VISUALIZATION</vt:lpstr>
      <vt:lpstr>2.1. Early Visualizations</vt:lpstr>
      <vt:lpstr>2.1. Early Visualizations</vt:lpstr>
      <vt:lpstr>2.1. Early Visualizations</vt:lpstr>
      <vt:lpstr>2.1. Early Visualizations</vt:lpstr>
      <vt:lpstr>2.1. Early Visualizations</vt:lpstr>
      <vt:lpstr>2.1. Early Visualizations</vt:lpstr>
      <vt:lpstr>2.1. Early Visualizations</vt:lpstr>
      <vt:lpstr>2.1. Early Visualizations</vt:lpstr>
      <vt:lpstr>2.1. Early Visualizations</vt:lpstr>
      <vt:lpstr>2.1. Early Visualizations</vt:lpstr>
      <vt:lpstr>2.1. Early Visualizations</vt:lpstr>
      <vt:lpstr>PowerPoint Presentation</vt:lpstr>
      <vt:lpstr>PowerPoint Presentation</vt:lpstr>
      <vt:lpstr>2.2. Visualization Today</vt:lpstr>
      <vt:lpstr>2.2. Visualization Today</vt:lpstr>
      <vt:lpstr>2.2. Visualization Today</vt:lpstr>
      <vt:lpstr>2.2. Visualization Today</vt:lpstr>
      <vt:lpstr>2.2. Visualization Today</vt:lpstr>
      <vt:lpstr>2.2. Visualization Today</vt:lpstr>
      <vt:lpstr>2.2. Visualization Today</vt:lpstr>
      <vt:lpstr>PowerPoint Presentation</vt:lpstr>
      <vt:lpstr>PowerPoint Presentation</vt:lpstr>
      <vt:lpstr>4. THE VISUALIZATION PROCESS</vt:lpstr>
      <vt:lpstr>4. The Visualization Process</vt:lpstr>
      <vt:lpstr>4.1. The Computer Graphics Pipeline</vt:lpstr>
      <vt:lpstr>4.2. The Visualization Pipeline</vt:lpstr>
      <vt:lpstr>4.3. The Knowledge Discovery 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Data Visualization</dc:title>
  <dc:creator>peterp</dc:creator>
  <cp:lastModifiedBy>Неупане Сиддхартха</cp:lastModifiedBy>
  <cp:revision>1</cp:revision>
  <dcterms:created xsi:type="dcterms:W3CDTF">2022-04-11T02:46:37Z</dcterms:created>
  <dcterms:modified xsi:type="dcterms:W3CDTF">2022-04-11T03:08:17Z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2020-01-18T00:00:00Z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2022-04-11T00:00:00Z</vt:filetime>
  </property>
</Properties>
</file>